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5143500" type="screen16x9"/>
  <p:notesSz cx="6858000" cy="9144000"/>
  <p:embeddedFontLst>
    <p:embeddedFont>
      <p:font typeface="Crimson Text" panose="020B0604020202020204" charset="0"/>
      <p:regular r:id="rId12"/>
      <p:bold r:id="rId13"/>
      <p:italic r:id="rId14"/>
      <p:boldItalic r:id="rId15"/>
    </p:embeddedFont>
    <p:embeddedFont>
      <p:font typeface="Montserrat" panose="020B0604020202020204" charset="-52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Mako" panose="020B0604020202020204" charset="0"/>
      <p:regular r:id="rId24"/>
    </p:embeddedFont>
    <p:embeddedFont>
      <p:font typeface="Merriweather Light" panose="020B0604020202020204" charset="-52"/>
      <p:regular r:id="rId25"/>
      <p:bold r:id="rId26"/>
      <p:italic r:id="rId27"/>
      <p:boldItalic r:id="rId28"/>
    </p:embeddedFont>
    <p:embeddedFont>
      <p:font typeface="Open Sans SemiBold" panose="020B0604020202020204" charset="0"/>
      <p:regular r:id="rId29"/>
      <p:bold r:id="rId30"/>
      <p:italic r:id="rId31"/>
      <p:boldItalic r:id="rId32"/>
    </p:embeddedFont>
    <p:embeddedFont>
      <p:font typeface="Russo One" panose="020B0604020202020204" charset="0"/>
      <p:regular r:id="rId33"/>
    </p:embeddedFont>
    <p:embeddedFont>
      <p:font typeface="Vidaloka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05aad17dc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05aad17dc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07a9a8b46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07a9a8b46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cc7554a049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cc7554a049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07aaa41fe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07aaa41fe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54e05f17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54e05f17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54e05f17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54e05f17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189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07aaa41fe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07aaa41fe9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2483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009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859325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859325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903925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903925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859325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859325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903925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903975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798575" y="141791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4753975" y="1403976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798625" y="317677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3975" y="316283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0" name="Google Shape;140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1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77925" y="2511803"/>
            <a:ext cx="3714900" cy="80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2" hasCustomPrompt="1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831625" y="3244000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0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0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0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2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7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877475" y="445025"/>
            <a:ext cx="538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32267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2"/>
          </p:nvPr>
        </p:nvSpPr>
        <p:spPr>
          <a:xfrm>
            <a:off x="32267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3"/>
          </p:nvPr>
        </p:nvSpPr>
        <p:spPr>
          <a:xfrm>
            <a:off x="7191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4"/>
          </p:nvPr>
        </p:nvSpPr>
        <p:spPr>
          <a:xfrm>
            <a:off x="7191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5"/>
          </p:nvPr>
        </p:nvSpPr>
        <p:spPr>
          <a:xfrm>
            <a:off x="32267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6"/>
          </p:nvPr>
        </p:nvSpPr>
        <p:spPr>
          <a:xfrm>
            <a:off x="322670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7"/>
          </p:nvPr>
        </p:nvSpPr>
        <p:spPr>
          <a:xfrm>
            <a:off x="7191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8"/>
          </p:nvPr>
        </p:nvSpPr>
        <p:spPr>
          <a:xfrm>
            <a:off x="71915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7" name="Google Shape;177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19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75"/>
            <a:ext cx="61203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1"/>
          </p:nvPr>
        </p:nvSpPr>
        <p:spPr>
          <a:xfrm>
            <a:off x="7132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8" name="Google Shape;188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6" name="Google Shape;196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3" name="Google Shape;203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2" name="Google Shape;212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8" name="Google Shape;218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subTitle" idx="1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2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3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4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5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6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32" name="Google Shape;232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2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3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4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5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6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7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8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9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13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4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15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 -">
  <p:cSld name="CUSTOM_3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7"/>
          </p:nvPr>
        </p:nvSpPr>
        <p:spPr>
          <a:xfrm>
            <a:off x="3414050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8"/>
          </p:nvPr>
        </p:nvSpPr>
        <p:spPr>
          <a:xfrm>
            <a:off x="3564200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9"/>
          </p:nvPr>
        </p:nvSpPr>
        <p:spPr>
          <a:xfrm>
            <a:off x="7057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13"/>
          </p:nvPr>
        </p:nvSpPr>
        <p:spPr>
          <a:xfrm>
            <a:off x="8558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ubTitle" idx="14"/>
          </p:nvPr>
        </p:nvSpPr>
        <p:spPr>
          <a:xfrm>
            <a:off x="61223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15"/>
          </p:nvPr>
        </p:nvSpPr>
        <p:spPr>
          <a:xfrm>
            <a:off x="62724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66" name="Google Shape;266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3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subTitle" idx="7"/>
          </p:nvPr>
        </p:nvSpPr>
        <p:spPr>
          <a:xfrm>
            <a:off x="2059863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ubTitle" idx="8"/>
          </p:nvPr>
        </p:nvSpPr>
        <p:spPr>
          <a:xfrm>
            <a:off x="2210013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9"/>
          </p:nvPr>
        </p:nvSpPr>
        <p:spPr>
          <a:xfrm>
            <a:off x="4768138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ubTitle" idx="13"/>
          </p:nvPr>
        </p:nvSpPr>
        <p:spPr>
          <a:xfrm>
            <a:off x="4918288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80" name="Google Shape;280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4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86" name="Google Shape;286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5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subTitle" idx="1"/>
          </p:nvPr>
        </p:nvSpPr>
        <p:spPr>
          <a:xfrm>
            <a:off x="49168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subTitle" idx="2"/>
          </p:nvPr>
        </p:nvSpPr>
        <p:spPr>
          <a:xfrm>
            <a:off x="50589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subTitle" idx="3"/>
          </p:nvPr>
        </p:nvSpPr>
        <p:spPr>
          <a:xfrm>
            <a:off x="19111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subTitle" idx="4"/>
          </p:nvPr>
        </p:nvSpPr>
        <p:spPr>
          <a:xfrm>
            <a:off x="20533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ubTitle" idx="5"/>
          </p:nvPr>
        </p:nvSpPr>
        <p:spPr>
          <a:xfrm>
            <a:off x="49168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6"/>
          </p:nvPr>
        </p:nvSpPr>
        <p:spPr>
          <a:xfrm>
            <a:off x="50589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7"/>
          </p:nvPr>
        </p:nvSpPr>
        <p:spPr>
          <a:xfrm>
            <a:off x="19111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8"/>
          </p:nvPr>
        </p:nvSpPr>
        <p:spPr>
          <a:xfrm>
            <a:off x="20532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02" name="Google Shape;302;p3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6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subTitle" idx="1"/>
          </p:nvPr>
        </p:nvSpPr>
        <p:spPr>
          <a:xfrm>
            <a:off x="3571925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subTitle" idx="2"/>
          </p:nvPr>
        </p:nvSpPr>
        <p:spPr>
          <a:xfrm>
            <a:off x="3571925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subTitle" idx="3"/>
          </p:nvPr>
        </p:nvSpPr>
        <p:spPr>
          <a:xfrm>
            <a:off x="108840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subTitle" idx="4"/>
          </p:nvPr>
        </p:nvSpPr>
        <p:spPr>
          <a:xfrm>
            <a:off x="108840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subTitle" idx="5"/>
          </p:nvPr>
        </p:nvSpPr>
        <p:spPr>
          <a:xfrm>
            <a:off x="605545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subTitle" idx="6"/>
          </p:nvPr>
        </p:nvSpPr>
        <p:spPr>
          <a:xfrm>
            <a:off x="605545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5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12" name="Google Shape;312;p3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6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23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3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3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2780100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subTitle" idx="1"/>
          </p:nvPr>
        </p:nvSpPr>
        <p:spPr>
          <a:xfrm>
            <a:off x="53066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4" name="Google Shape;324;p37"/>
          <p:cNvSpPr txBox="1">
            <a:spLocks noGrp="1"/>
          </p:cNvSpPr>
          <p:nvPr>
            <p:ph type="subTitle" idx="2"/>
          </p:nvPr>
        </p:nvSpPr>
        <p:spPr>
          <a:xfrm>
            <a:off x="53066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7"/>
          <p:cNvSpPr txBox="1">
            <a:spLocks noGrp="1"/>
          </p:cNvSpPr>
          <p:nvPr>
            <p:ph type="subTitle" idx="3"/>
          </p:nvPr>
        </p:nvSpPr>
        <p:spPr>
          <a:xfrm>
            <a:off x="13512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subTitle" idx="4"/>
          </p:nvPr>
        </p:nvSpPr>
        <p:spPr>
          <a:xfrm>
            <a:off x="13512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7"/>
          <p:cNvSpPr txBox="1">
            <a:spLocks noGrp="1"/>
          </p:cNvSpPr>
          <p:nvPr>
            <p:ph type="subTitle" idx="5"/>
          </p:nvPr>
        </p:nvSpPr>
        <p:spPr>
          <a:xfrm>
            <a:off x="53066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8" name="Google Shape;328;p37"/>
          <p:cNvSpPr txBox="1">
            <a:spLocks noGrp="1"/>
          </p:cNvSpPr>
          <p:nvPr>
            <p:ph type="subTitle" idx="6"/>
          </p:nvPr>
        </p:nvSpPr>
        <p:spPr>
          <a:xfrm>
            <a:off x="530665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7"/>
          </p:nvPr>
        </p:nvSpPr>
        <p:spPr>
          <a:xfrm>
            <a:off x="13512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subTitle" idx="8"/>
          </p:nvPr>
        </p:nvSpPr>
        <p:spPr>
          <a:xfrm>
            <a:off x="135130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title" idx="9" hasCustomPrompt="1"/>
          </p:nvPr>
        </p:nvSpPr>
        <p:spPr>
          <a:xfrm>
            <a:off x="13512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2" name="Google Shape;332;p37"/>
          <p:cNvSpPr txBox="1">
            <a:spLocks noGrp="1"/>
          </p:cNvSpPr>
          <p:nvPr>
            <p:ph type="title" idx="13" hasCustomPrompt="1"/>
          </p:nvPr>
        </p:nvSpPr>
        <p:spPr>
          <a:xfrm>
            <a:off x="53066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3" name="Google Shape;333;p37"/>
          <p:cNvSpPr txBox="1">
            <a:spLocks noGrp="1"/>
          </p:cNvSpPr>
          <p:nvPr>
            <p:ph type="title" idx="14" hasCustomPrompt="1"/>
          </p:nvPr>
        </p:nvSpPr>
        <p:spPr>
          <a:xfrm>
            <a:off x="135130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4" name="Google Shape;334;p37"/>
          <p:cNvSpPr txBox="1">
            <a:spLocks noGrp="1"/>
          </p:cNvSpPr>
          <p:nvPr>
            <p:ph type="title" idx="15" hasCustomPrompt="1"/>
          </p:nvPr>
        </p:nvSpPr>
        <p:spPr>
          <a:xfrm>
            <a:off x="530665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subTitle" idx="1"/>
          </p:nvPr>
        </p:nvSpPr>
        <p:spPr>
          <a:xfrm>
            <a:off x="37183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ubTitle" idx="2"/>
          </p:nvPr>
        </p:nvSpPr>
        <p:spPr>
          <a:xfrm>
            <a:off x="3617675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subTitle" idx="3"/>
          </p:nvPr>
        </p:nvSpPr>
        <p:spPr>
          <a:xfrm>
            <a:off x="13280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subTitle" idx="4"/>
          </p:nvPr>
        </p:nvSpPr>
        <p:spPr>
          <a:xfrm>
            <a:off x="1227426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5"/>
          </p:nvPr>
        </p:nvSpPr>
        <p:spPr>
          <a:xfrm>
            <a:off x="6108550" y="3294199"/>
            <a:ext cx="1643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6"/>
          </p:nvPr>
        </p:nvSpPr>
        <p:spPr>
          <a:xfrm>
            <a:off x="6008050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43" name="Google Shape;343;p3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3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5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>
            <a:spLocks noGrp="1"/>
          </p:cNvSpPr>
          <p:nvPr>
            <p:ph type="subTitle" idx="1"/>
          </p:nvPr>
        </p:nvSpPr>
        <p:spPr>
          <a:xfrm>
            <a:off x="4750175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7" name="Google Shape;347;p39"/>
          <p:cNvSpPr txBox="1">
            <a:spLocks noGrp="1"/>
          </p:cNvSpPr>
          <p:nvPr>
            <p:ph type="subTitle" idx="2"/>
          </p:nvPr>
        </p:nvSpPr>
        <p:spPr>
          <a:xfrm>
            <a:off x="4750184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subTitle" idx="3"/>
          </p:nvPr>
        </p:nvSpPr>
        <p:spPr>
          <a:xfrm>
            <a:off x="2306450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subTitle" idx="4"/>
          </p:nvPr>
        </p:nvSpPr>
        <p:spPr>
          <a:xfrm>
            <a:off x="2306462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9"/>
          <p:cNvSpPr txBox="1">
            <a:spLocks noGrp="1"/>
          </p:cNvSpPr>
          <p:nvPr>
            <p:ph type="subTitle" idx="5"/>
          </p:nvPr>
        </p:nvSpPr>
        <p:spPr>
          <a:xfrm>
            <a:off x="4750175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6"/>
          </p:nvPr>
        </p:nvSpPr>
        <p:spPr>
          <a:xfrm>
            <a:off x="4750184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9"/>
          <p:cNvSpPr txBox="1">
            <a:spLocks noGrp="1"/>
          </p:cNvSpPr>
          <p:nvPr>
            <p:ph type="subTitle" idx="7"/>
          </p:nvPr>
        </p:nvSpPr>
        <p:spPr>
          <a:xfrm>
            <a:off x="2306450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subTitle" idx="8"/>
          </p:nvPr>
        </p:nvSpPr>
        <p:spPr>
          <a:xfrm>
            <a:off x="2306462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55" name="Google Shape;355;p3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3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6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4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4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0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40"/>
          <p:cNvSpPr txBox="1">
            <a:spLocks noGrp="1"/>
          </p:cNvSpPr>
          <p:nvPr>
            <p:ph type="subTitle" idx="1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subTitle" idx="2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subTitle" idx="3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subTitle" idx="4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subTitle" idx="5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70" name="Google Shape;370;p40"/>
          <p:cNvSpPr txBox="1">
            <a:spLocks noGrp="1"/>
          </p:cNvSpPr>
          <p:nvPr>
            <p:ph type="subTitle" idx="6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41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41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41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8" name="Google Shape;378;p4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4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8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subTitle" idx="1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subTitle" idx="2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subTitle" idx="3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subTitle" idx="4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subTitle" idx="5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subTitle" idx="6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7" name="Google Shape;387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4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4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4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42"/>
          <p:cNvSpPr txBox="1">
            <a:spLocks noGrp="1"/>
          </p:cNvSpPr>
          <p:nvPr>
            <p:ph type="title" hasCustomPrompt="1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42"/>
          <p:cNvSpPr txBox="1">
            <a:spLocks noGrp="1"/>
          </p:cNvSpPr>
          <p:nvPr>
            <p:ph type="title" idx="7" hasCustomPrompt="1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 idx="8" hasCustomPrompt="1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7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8" name="Google Shape;398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7_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403" name="Google Shape;403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8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08" name="Google Shape;408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5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4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4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1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2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3" name="Google Shape;423;p47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7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27" name="Google Shape;427;p4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4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31" name="Google Shape;431;p48"/>
          <p:cNvSpPr txBox="1">
            <a:spLocks noGrp="1"/>
          </p:cNvSpPr>
          <p:nvPr>
            <p:ph type="subTitle" idx="1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subTitle" idx="2"/>
          </p:nvPr>
        </p:nvSpPr>
        <p:spPr>
          <a:xfrm>
            <a:off x="350902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8"/>
          <p:cNvSpPr txBox="1">
            <a:spLocks noGrp="1"/>
          </p:cNvSpPr>
          <p:nvPr>
            <p:ph type="subTitle" idx="3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4" name="Google Shape;434;p48"/>
          <p:cNvSpPr txBox="1">
            <a:spLocks noGrp="1"/>
          </p:cNvSpPr>
          <p:nvPr>
            <p:ph type="subTitle" idx="4"/>
          </p:nvPr>
        </p:nvSpPr>
        <p:spPr>
          <a:xfrm>
            <a:off x="953125" y="3814951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8"/>
          <p:cNvSpPr txBox="1">
            <a:spLocks noGrp="1"/>
          </p:cNvSpPr>
          <p:nvPr>
            <p:ph type="subTitle" idx="5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6" name="Google Shape;436;p48"/>
          <p:cNvSpPr txBox="1">
            <a:spLocks noGrp="1"/>
          </p:cNvSpPr>
          <p:nvPr>
            <p:ph type="subTitle" idx="6"/>
          </p:nvPr>
        </p:nvSpPr>
        <p:spPr>
          <a:xfrm>
            <a:off x="606487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7" name="Google Shape;437;p4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4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4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4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49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441927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4"/>
          <p:cNvSpPr txBox="1">
            <a:spLocks noGrp="1"/>
          </p:cNvSpPr>
          <p:nvPr>
            <p:ph type="subTitle" idx="1"/>
          </p:nvPr>
        </p:nvSpPr>
        <p:spPr>
          <a:xfrm>
            <a:off x="1039950" y="31567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</a:rPr>
              <a:t>Изготвено от: Стефани Божикова, </a:t>
            </a:r>
            <a:r>
              <a:rPr lang="en" dirty="0" smtClean="0">
                <a:solidFill>
                  <a:schemeClr val="dk1"/>
                </a:solidFill>
              </a:rPr>
              <a:t>11 клас</a:t>
            </a:r>
            <a:r>
              <a:rPr lang="bg-BG" dirty="0" smtClean="0">
                <a:solidFill>
                  <a:schemeClr val="dk1"/>
                </a:solidFill>
              </a:rPr>
              <a:t> от </a:t>
            </a:r>
            <a:r>
              <a:rPr lang="bg-BG" dirty="0">
                <a:solidFill>
                  <a:schemeClr val="dk1"/>
                </a:solidFill>
              </a:rPr>
              <a:t>Национална финансово-стопанска </a:t>
            </a:r>
            <a:r>
              <a:rPr lang="bg-BG" dirty="0" smtClean="0">
                <a:solidFill>
                  <a:schemeClr val="dk1"/>
                </a:solidFill>
              </a:rPr>
              <a:t>гимназия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bg-BG" dirty="0" smtClean="0">
                <a:solidFill>
                  <a:schemeClr val="dk1"/>
                </a:solidFill>
              </a:rPr>
              <a:t>Юни 2023г.</a:t>
            </a:r>
            <a:endParaRPr lang="bg-BG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73" name="Google Shape;473;p54"/>
          <p:cNvSpPr txBox="1"/>
          <p:nvPr/>
        </p:nvSpPr>
        <p:spPr>
          <a:xfrm>
            <a:off x="974875" y="1494400"/>
            <a:ext cx="6975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latin typeface="Montserrat"/>
                <a:ea typeface="Montserrat"/>
                <a:cs typeface="Montserrat"/>
                <a:sym typeface="Montserrat"/>
              </a:rPr>
              <a:t>Статистика за начинаещи</a:t>
            </a:r>
            <a:endParaRPr sz="4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5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Същност</a:t>
            </a:r>
            <a:endParaRPr/>
          </a:p>
        </p:txBody>
      </p:sp>
      <p:sp>
        <p:nvSpPr>
          <p:cNvPr id="479" name="Google Shape;479;p55"/>
          <p:cNvSpPr txBox="1">
            <a:spLocks noGrp="1"/>
          </p:cNvSpPr>
          <p:nvPr>
            <p:ph type="title" idx="4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80" name="Google Shape;480;p55"/>
          <p:cNvSpPr txBox="1">
            <a:spLocks noGrp="1"/>
          </p:cNvSpPr>
          <p:nvPr>
            <p:ph type="title" idx="13"/>
          </p:nvPr>
        </p:nvSpPr>
        <p:spPr>
          <a:xfrm>
            <a:off x="1521200" y="2740879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81" name="Google Shape;481;p55"/>
          <p:cNvSpPr txBox="1">
            <a:spLocks noGrp="1"/>
          </p:cNvSpPr>
          <p:nvPr>
            <p:ph type="title" idx="2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2" name="Google Shape;482;p55"/>
          <p:cNvSpPr txBox="1">
            <a:spLocks noGrp="1"/>
          </p:cNvSpPr>
          <p:nvPr>
            <p:ph type="title" idx="3"/>
          </p:nvPr>
        </p:nvSpPr>
        <p:spPr>
          <a:xfrm>
            <a:off x="3317588" y="1663400"/>
            <a:ext cx="2612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Целите на </a:t>
            </a:r>
            <a:r>
              <a:rPr lang="en" dirty="0" smtClean="0"/>
              <a:t>Статистика </a:t>
            </a:r>
            <a:r>
              <a:rPr lang="bg-BG" dirty="0"/>
              <a:t>з</a:t>
            </a:r>
            <a:r>
              <a:rPr lang="en" dirty="0" smtClean="0"/>
              <a:t>а начинаещи</a:t>
            </a:r>
            <a:endParaRPr dirty="0"/>
          </a:p>
        </p:txBody>
      </p:sp>
      <p:sp>
        <p:nvSpPr>
          <p:cNvPr id="483" name="Google Shape;483;p55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Население</a:t>
            </a:r>
            <a:endParaRPr/>
          </a:p>
        </p:txBody>
      </p:sp>
      <p:sp>
        <p:nvSpPr>
          <p:cNvPr id="484" name="Google Shape;484;p55"/>
          <p:cNvSpPr txBox="1">
            <a:spLocks noGrp="1"/>
          </p:cNvSpPr>
          <p:nvPr>
            <p:ph type="title" idx="7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5" name="Google Shape;485;p55"/>
          <p:cNvSpPr txBox="1">
            <a:spLocks noGrp="1"/>
          </p:cNvSpPr>
          <p:nvPr>
            <p:ph type="title" idx="9"/>
          </p:nvPr>
        </p:nvSpPr>
        <p:spPr>
          <a:xfrm>
            <a:off x="758600" y="334122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Видео за населението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86" name="Google Shape;486;p55"/>
          <p:cNvSpPr txBox="1">
            <a:spLocks noGrp="1"/>
          </p:cNvSpPr>
          <p:nvPr>
            <p:ph type="title" idx="18"/>
          </p:nvPr>
        </p:nvSpPr>
        <p:spPr>
          <a:xfrm>
            <a:off x="3455588" y="3349536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Статистически понятия</a:t>
            </a:r>
            <a:endParaRPr dirty="0"/>
          </a:p>
        </p:txBody>
      </p:sp>
      <p:sp>
        <p:nvSpPr>
          <p:cNvPr id="487" name="Google Shape;487;p55"/>
          <p:cNvSpPr txBox="1">
            <a:spLocks noGrp="1"/>
          </p:cNvSpPr>
          <p:nvPr>
            <p:ph type="title" idx="19"/>
          </p:nvPr>
        </p:nvSpPr>
        <p:spPr>
          <a:xfrm>
            <a:off x="4218188" y="2773100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88" name="Google Shape;488;p55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Съдържание</a:t>
            </a:r>
            <a:endParaRPr/>
          </a:p>
        </p:txBody>
      </p:sp>
      <p:sp>
        <p:nvSpPr>
          <p:cNvPr id="13" name="Google Shape;479;p55"/>
          <p:cNvSpPr txBox="1">
            <a:spLocks noGrp="1"/>
          </p:cNvSpPr>
          <p:nvPr>
            <p:ph type="title" idx="4"/>
          </p:nvPr>
        </p:nvSpPr>
        <p:spPr>
          <a:xfrm>
            <a:off x="6850200" y="2776836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bg-BG" dirty="0" smtClean="0"/>
              <a:t>6</a:t>
            </a:r>
            <a:endParaRPr dirty="0"/>
          </a:p>
        </p:txBody>
      </p:sp>
      <p:sp>
        <p:nvSpPr>
          <p:cNvPr id="16" name="Google Shape;486;p55"/>
          <p:cNvSpPr txBox="1">
            <a:spLocks noGrp="1"/>
          </p:cNvSpPr>
          <p:nvPr>
            <p:ph type="title" idx="18"/>
          </p:nvPr>
        </p:nvSpPr>
        <p:spPr>
          <a:xfrm>
            <a:off x="6087600" y="3349536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Извод на Статистика за начинаещи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6"/>
          <p:cNvSpPr txBox="1">
            <a:spLocks noGrp="1"/>
          </p:cNvSpPr>
          <p:nvPr>
            <p:ph type="title"/>
          </p:nvPr>
        </p:nvSpPr>
        <p:spPr>
          <a:xfrm>
            <a:off x="3481349" y="737900"/>
            <a:ext cx="2402615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Същност</a:t>
            </a:r>
            <a:endParaRPr sz="4000" dirty="0"/>
          </a:p>
        </p:txBody>
      </p:sp>
      <p:sp>
        <p:nvSpPr>
          <p:cNvPr id="494" name="Google Shape;494;p56"/>
          <p:cNvSpPr txBox="1">
            <a:spLocks noGrp="1"/>
          </p:cNvSpPr>
          <p:nvPr>
            <p:ph type="title" idx="2"/>
          </p:nvPr>
        </p:nvSpPr>
        <p:spPr>
          <a:xfrm>
            <a:off x="2421500" y="496273"/>
            <a:ext cx="11820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95" name="Google Shape;495;p56"/>
          <p:cNvSpPr txBox="1">
            <a:spLocks noGrp="1"/>
          </p:cNvSpPr>
          <p:nvPr>
            <p:ph type="subTitle" idx="1"/>
          </p:nvPr>
        </p:nvSpPr>
        <p:spPr>
          <a:xfrm>
            <a:off x="505975" y="1655150"/>
            <a:ext cx="38355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Статистика за начинаещи е част от wiki базираната енциклопедия на Евростат - Statistics explained. Целта е чрез обяснение на някои от често използваните термини и понятия светът на числата да стане по-разбираем за всички, които проявяват интерес към статистиката. </a:t>
            </a:r>
            <a:endParaRPr sz="1800" dirty="0"/>
          </a:p>
        </p:txBody>
      </p:sp>
      <p:pic>
        <p:nvPicPr>
          <p:cNvPr id="496" name="Google Shape;49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100" y="3107975"/>
            <a:ext cx="1650900" cy="145124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6"/>
          <p:cNvSpPr txBox="1"/>
          <p:nvPr/>
        </p:nvSpPr>
        <p:spPr>
          <a:xfrm>
            <a:off x="4787950" y="1655150"/>
            <a:ext cx="3529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Всеки раздел е придружен от лесноразбираем пример, съдържащ статистически данни и различни визуализации.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7"/>
          <p:cNvSpPr txBox="1">
            <a:spLocks noGrp="1"/>
          </p:cNvSpPr>
          <p:nvPr>
            <p:ph type="title"/>
          </p:nvPr>
        </p:nvSpPr>
        <p:spPr>
          <a:xfrm>
            <a:off x="2802250" y="316050"/>
            <a:ext cx="420815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Целите на статистиката за начинаещи</a:t>
            </a:r>
            <a:endParaRPr sz="2800" dirty="0"/>
          </a:p>
        </p:txBody>
      </p:sp>
      <p:sp>
        <p:nvSpPr>
          <p:cNvPr id="503" name="Google Shape;503;p57"/>
          <p:cNvSpPr txBox="1">
            <a:spLocks noGrp="1"/>
          </p:cNvSpPr>
          <p:nvPr>
            <p:ph type="title" idx="2"/>
          </p:nvPr>
        </p:nvSpPr>
        <p:spPr>
          <a:xfrm>
            <a:off x="1440075" y="178050"/>
            <a:ext cx="15114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04" name="Google Shape;504;p57"/>
          <p:cNvSpPr txBox="1"/>
          <p:nvPr/>
        </p:nvSpPr>
        <p:spPr>
          <a:xfrm>
            <a:off x="1063300" y="1304700"/>
            <a:ext cx="73116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Целта на раздела ,,</a:t>
            </a:r>
            <a:r>
              <a:rPr lang="en" sz="1800" i="1" dirty="0">
                <a:latin typeface="Montserrat"/>
                <a:ea typeface="Montserrat"/>
                <a:cs typeface="Montserrat"/>
                <a:sym typeface="Montserrat"/>
              </a:rPr>
              <a:t>Статистика за начинаещи’’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е да направи света на статистиката малко по-достъпен за ученици и студенти, както и за всички, които проявяват интерес към статистическата информация.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Статистиката засяга също и Вас! Тя може да отговори на различни въпроси от ежедневния живот:Обществото движи ли се в посоката, обещана от политиците?; Безработицата увеличава ли се или намалява?;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За да разбираме по-добре статистиката, трябва да се обяснят някои основни понятия - това е и основната цел на </a:t>
            </a:r>
            <a:r>
              <a:rPr lang="en" sz="1800" i="1" dirty="0">
                <a:latin typeface="Montserrat"/>
                <a:ea typeface="Montserrat"/>
                <a:cs typeface="Montserrat"/>
                <a:sym typeface="Montserrat"/>
              </a:rPr>
              <a:t>,,Статистиката за начинаещи’’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8"/>
          <p:cNvSpPr txBox="1">
            <a:spLocks noGrp="1"/>
          </p:cNvSpPr>
          <p:nvPr>
            <p:ph type="title"/>
          </p:nvPr>
        </p:nvSpPr>
        <p:spPr>
          <a:xfrm>
            <a:off x="3417149" y="434425"/>
            <a:ext cx="2592711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/>
              <a:t>Население</a:t>
            </a:r>
            <a:endParaRPr sz="4200" dirty="0"/>
          </a:p>
        </p:txBody>
      </p:sp>
      <p:sp>
        <p:nvSpPr>
          <p:cNvPr id="510" name="Google Shape;510;p58"/>
          <p:cNvSpPr txBox="1">
            <a:spLocks noGrp="1"/>
          </p:cNvSpPr>
          <p:nvPr>
            <p:ph type="title" idx="2"/>
          </p:nvPr>
        </p:nvSpPr>
        <p:spPr>
          <a:xfrm>
            <a:off x="2166850" y="2697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11" name="Google Shape;511;p58"/>
          <p:cNvSpPr txBox="1"/>
          <p:nvPr/>
        </p:nvSpPr>
        <p:spPr>
          <a:xfrm>
            <a:off x="1590675" y="1549475"/>
            <a:ext cx="395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Google Shape;512;p58"/>
          <p:cNvSpPr txBox="1"/>
          <p:nvPr/>
        </p:nvSpPr>
        <p:spPr>
          <a:xfrm>
            <a:off x="1715700" y="1168300"/>
            <a:ext cx="57126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Защо е необходима информацията за броя на хората, живеещи в дадена държава, регион или град? Правителствата например трябва да знаят колко жители има в момента в страната и колко ще има в бъдеще. Така те могат да планират и да вземат по-добри решения относно изграждането на училища, болници, пътища и т.н.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Правителствата също така трябва да знаят какъв е делът на застаряващото население и какъв ще бъде в следващите години, за да се планират социални мерки и разходи за пенсии, здравеопазване и т.н.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9"/>
          <p:cNvSpPr txBox="1">
            <a:spLocks noGrp="1"/>
          </p:cNvSpPr>
          <p:nvPr>
            <p:ph type="title"/>
          </p:nvPr>
        </p:nvSpPr>
        <p:spPr>
          <a:xfrm>
            <a:off x="3763150" y="988500"/>
            <a:ext cx="3441900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Видео за населението</a:t>
            </a:r>
            <a:endParaRPr dirty="0"/>
          </a:p>
        </p:txBody>
      </p:sp>
      <p:sp>
        <p:nvSpPr>
          <p:cNvPr id="518" name="Google Shape;518;p59"/>
          <p:cNvSpPr txBox="1">
            <a:spLocks noGrp="1"/>
          </p:cNvSpPr>
          <p:nvPr>
            <p:ph type="title" idx="2"/>
          </p:nvPr>
        </p:nvSpPr>
        <p:spPr>
          <a:xfrm>
            <a:off x="1978750" y="779550"/>
            <a:ext cx="1784400" cy="10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2" name="RPReplay_Final16876212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6732" y="2055300"/>
            <a:ext cx="4572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0"/>
          <p:cNvSpPr txBox="1">
            <a:spLocks noGrp="1"/>
          </p:cNvSpPr>
          <p:nvPr>
            <p:ph type="title"/>
          </p:nvPr>
        </p:nvSpPr>
        <p:spPr>
          <a:xfrm>
            <a:off x="3768038" y="700050"/>
            <a:ext cx="3441900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Статистически понятия</a:t>
            </a:r>
            <a:endParaRPr/>
          </a:p>
        </p:txBody>
      </p:sp>
      <p:sp>
        <p:nvSpPr>
          <p:cNvPr id="525" name="Google Shape;525;p60"/>
          <p:cNvSpPr txBox="1">
            <a:spLocks noGrp="1"/>
          </p:cNvSpPr>
          <p:nvPr>
            <p:ph type="title" idx="2"/>
          </p:nvPr>
        </p:nvSpPr>
        <p:spPr>
          <a:xfrm>
            <a:off x="1934063" y="491100"/>
            <a:ext cx="1784400" cy="10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526" name="Google Shape;526;p60"/>
          <p:cNvSpPr txBox="1"/>
          <p:nvPr/>
        </p:nvSpPr>
        <p:spPr>
          <a:xfrm>
            <a:off x="550550" y="1782500"/>
            <a:ext cx="60957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Какво представляват официалните статистически данни?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Процентно изменение и процентни пунктове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средна аритметична стойност и медиана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Референтен период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индекс и базова година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Агрегиране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Наблюдение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Класификации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квинтил и децил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Проучване, преброяване на населението и регистър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сезонно изглаждане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7" name="Google Shape;52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100" y="2105025"/>
            <a:ext cx="2588999" cy="20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0"/>
          <p:cNvSpPr txBox="1">
            <a:spLocks noGrp="1"/>
          </p:cNvSpPr>
          <p:nvPr>
            <p:ph type="title"/>
          </p:nvPr>
        </p:nvSpPr>
        <p:spPr>
          <a:xfrm>
            <a:off x="3546185" y="700050"/>
            <a:ext cx="3636494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Извод на Статистика за начинаещи</a:t>
            </a:r>
            <a:endParaRPr dirty="0"/>
          </a:p>
        </p:txBody>
      </p:sp>
      <p:sp>
        <p:nvSpPr>
          <p:cNvPr id="525" name="Google Shape;525;p60"/>
          <p:cNvSpPr txBox="1">
            <a:spLocks noGrp="1"/>
          </p:cNvSpPr>
          <p:nvPr>
            <p:ph type="title" idx="2"/>
          </p:nvPr>
        </p:nvSpPr>
        <p:spPr>
          <a:xfrm>
            <a:off x="1761785" y="491100"/>
            <a:ext cx="1784400" cy="10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bg-BG" dirty="0" smtClean="0"/>
              <a:t>6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603513" y="1948070"/>
            <a:ext cx="66393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Изводът на Статистиката за начинаещи е:</a:t>
            </a:r>
          </a:p>
          <a:p>
            <a:r>
              <a:rPr lang="bg-BG" dirty="0" smtClean="0"/>
              <a:t>-</a:t>
            </a:r>
            <a:r>
              <a:rPr lang="bg-BG" dirty="0"/>
              <a:t>Ч</a:t>
            </a:r>
            <a:r>
              <a:rPr lang="en" dirty="0" smtClean="0"/>
              <a:t>рез </a:t>
            </a:r>
            <a:r>
              <a:rPr lang="en" dirty="0"/>
              <a:t>обяснение на </a:t>
            </a:r>
            <a:r>
              <a:rPr lang="en" dirty="0" smtClean="0"/>
              <a:t>някои</a:t>
            </a:r>
            <a:r>
              <a:rPr lang="bg-BG" dirty="0" smtClean="0"/>
              <a:t> </a:t>
            </a:r>
            <a:r>
              <a:rPr lang="en" dirty="0" smtClean="0"/>
              <a:t>термини </a:t>
            </a:r>
            <a:r>
              <a:rPr lang="en" dirty="0"/>
              <a:t>и понятия </a:t>
            </a:r>
            <a:r>
              <a:rPr lang="bg-BG" dirty="0" smtClean="0"/>
              <a:t>,</a:t>
            </a:r>
            <a:r>
              <a:rPr lang="en" dirty="0" smtClean="0"/>
              <a:t>светът </a:t>
            </a:r>
            <a:r>
              <a:rPr lang="en" dirty="0"/>
              <a:t>на числата да стане по-разбираем за всички, които проявяват интерес към </a:t>
            </a:r>
            <a:r>
              <a:rPr lang="en" dirty="0" smtClean="0"/>
              <a:t>статистиката</a:t>
            </a:r>
            <a:r>
              <a:rPr lang="bg-BG" dirty="0" smtClean="0"/>
              <a:t>;</a:t>
            </a:r>
          </a:p>
          <a:p>
            <a:r>
              <a:rPr lang="bg-BG" dirty="0" smtClean="0"/>
              <a:t>-</a:t>
            </a:r>
            <a:r>
              <a:rPr lang="ru-RU" dirty="0" smtClean="0"/>
              <a:t>Статистиката за начинаещи може и да </a:t>
            </a:r>
            <a:r>
              <a:rPr lang="ru-RU" dirty="0"/>
              <a:t>отговори на различни въпроси от ежедневния </a:t>
            </a:r>
            <a:r>
              <a:rPr lang="ru-RU" dirty="0" smtClean="0"/>
              <a:t>ви живот;</a:t>
            </a:r>
          </a:p>
          <a:p>
            <a:r>
              <a:rPr lang="ru-RU" dirty="0" smtClean="0"/>
              <a:t>-Тя прави </a:t>
            </a:r>
            <a:r>
              <a:rPr lang="ru-RU" dirty="0"/>
              <a:t>света на статистиката малко по-достъпен за ученици и студенти, както и за всички, които проявяват интерес към статистическата </a:t>
            </a:r>
            <a:r>
              <a:rPr lang="ru-RU" dirty="0" smtClean="0"/>
              <a:t>информация;</a:t>
            </a:r>
          </a:p>
          <a:p>
            <a:r>
              <a:rPr lang="ru-RU" dirty="0" smtClean="0"/>
              <a:t>-Също така тя е изключително полезна за хората, които изпитват трудности спрямо статистиката.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1"/>
          <p:cNvSpPr txBox="1">
            <a:spLocks noGrp="1"/>
          </p:cNvSpPr>
          <p:nvPr>
            <p:ph type="title"/>
          </p:nvPr>
        </p:nvSpPr>
        <p:spPr>
          <a:xfrm>
            <a:off x="713250" y="9314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Благодаря за вниманието!</a:t>
            </a:r>
            <a:endParaRPr sz="9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3E0ED"/>
      </a:lt1>
      <a:dk2>
        <a:srgbClr val="000000"/>
      </a:dk2>
      <a:lt2>
        <a:srgbClr val="F3E0ED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439</Words>
  <Application>Microsoft Office PowerPoint</Application>
  <PresentationFormat>On-screen Show (16:9)</PresentationFormat>
  <Paragraphs>52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Crimson Text</vt:lpstr>
      <vt:lpstr>Arial</vt:lpstr>
      <vt:lpstr>Montserrat</vt:lpstr>
      <vt:lpstr>Open Sans</vt:lpstr>
      <vt:lpstr>Josefin Sans</vt:lpstr>
      <vt:lpstr>Mako</vt:lpstr>
      <vt:lpstr>Merriweather Light</vt:lpstr>
      <vt:lpstr>Lato</vt:lpstr>
      <vt:lpstr>Open Sans SemiBold</vt:lpstr>
      <vt:lpstr>Russo One</vt:lpstr>
      <vt:lpstr>Vidaloka</vt:lpstr>
      <vt:lpstr>Minimalist Business Slides XL by Slidesgo</vt:lpstr>
      <vt:lpstr>PowerPoint Presentation</vt:lpstr>
      <vt:lpstr>Същност</vt:lpstr>
      <vt:lpstr>Същност</vt:lpstr>
      <vt:lpstr>Целите на статистиката за начинаещи</vt:lpstr>
      <vt:lpstr>Население</vt:lpstr>
      <vt:lpstr>Видео за населението</vt:lpstr>
      <vt:lpstr>Статистически понятия</vt:lpstr>
      <vt:lpstr>Извод на Статистика за начинаещи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Zdravka Bobeva</cp:lastModifiedBy>
  <cp:revision>4</cp:revision>
  <dcterms:modified xsi:type="dcterms:W3CDTF">2023-06-26T11:18:18Z</dcterms:modified>
</cp:coreProperties>
</file>