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96" r:id="rId2"/>
    <p:sldId id="314" r:id="rId3"/>
    <p:sldId id="399" r:id="rId4"/>
    <p:sldId id="411" r:id="rId5"/>
    <p:sldId id="402" r:id="rId6"/>
    <p:sldId id="408" r:id="rId7"/>
    <p:sldId id="403" r:id="rId8"/>
    <p:sldId id="410" r:id="rId9"/>
    <p:sldId id="417" r:id="rId10"/>
    <p:sldId id="413" r:id="rId11"/>
    <p:sldId id="414" r:id="rId12"/>
    <p:sldId id="415" r:id="rId13"/>
    <p:sldId id="416" r:id="rId14"/>
    <p:sldId id="40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54B71"/>
    <a:srgbClr val="00928F"/>
    <a:srgbClr val="336699"/>
    <a:srgbClr val="005A58"/>
    <a:srgbClr val="339966"/>
    <a:srgbClr val="C33013"/>
    <a:srgbClr val="147E71"/>
    <a:srgbClr val="EC7A7A"/>
    <a:srgbClr val="EB5335"/>
    <a:srgbClr val="F2F8E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941" autoAdjust="0"/>
    <p:restoredTop sz="94660" autoAdjust="0"/>
  </p:normalViewPr>
  <p:slideViewPr>
    <p:cSldViewPr snapToGrid="0">
      <p:cViewPr>
        <p:scale>
          <a:sx n="75" d="100"/>
          <a:sy n="75" d="100"/>
        </p:scale>
        <p:origin x="-763" y="-31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5F058F-0F04-4A91-A170-DC0C59782DF5}" type="doc">
      <dgm:prSet loTypeId="urn:microsoft.com/office/officeart/2005/8/layout/process3" loCatId="process" qsTypeId="urn:microsoft.com/office/officeart/2005/8/quickstyle/simple1" qsCatId="simple" csTypeId="urn:microsoft.com/office/officeart/2005/8/colors/accent3_1" csCatId="accent3" phldr="1"/>
      <dgm:spPr/>
    </dgm:pt>
    <dgm:pt modelId="{1EEEEE40-25E5-4337-BD11-A48F9ACBDAAA}">
      <dgm:prSet phldrT="[Text]"/>
      <dgm:spPr/>
      <dgm:t>
        <a:bodyPr anchor="ctr"/>
        <a:lstStyle/>
        <a:p>
          <a:pPr algn="ctr"/>
          <a:r>
            <a:rPr lang="bg-BG" dirty="0" smtClean="0">
              <a:latin typeface="Cambria" pitchFamily="18" charset="0"/>
              <a:ea typeface="Cambria" pitchFamily="18" charset="0"/>
            </a:rPr>
            <a:t>НСИ</a:t>
          </a:r>
        </a:p>
        <a:p>
          <a:pPr algn="ctr"/>
          <a:r>
            <a:rPr lang="bg-BG" dirty="0" err="1" smtClean="0">
              <a:latin typeface="Cambria" pitchFamily="18" charset="0"/>
              <a:ea typeface="Cambria" pitchFamily="18" charset="0"/>
            </a:rPr>
            <a:t>Евростат</a:t>
          </a:r>
          <a:endParaRPr lang="bg-BG" dirty="0" smtClean="0">
            <a:latin typeface="Cambria" pitchFamily="18" charset="0"/>
            <a:ea typeface="Cambria" pitchFamily="18" charset="0"/>
          </a:endParaRPr>
        </a:p>
      </dgm:t>
    </dgm:pt>
    <dgm:pt modelId="{C89403E7-640C-47B4-99F1-986EDFE44E11}" type="parTrans" cxnId="{1C0BDCD5-08CE-485A-9B14-66843543B3BE}">
      <dgm:prSet/>
      <dgm:spPr/>
      <dgm:t>
        <a:bodyPr/>
        <a:lstStyle/>
        <a:p>
          <a:endParaRPr lang="en-GB">
            <a:latin typeface="Cambria" pitchFamily="18" charset="0"/>
            <a:ea typeface="Cambria" pitchFamily="18" charset="0"/>
          </a:endParaRPr>
        </a:p>
      </dgm:t>
    </dgm:pt>
    <dgm:pt modelId="{5F38F652-0B64-4215-B54E-9FFFDFB9D5D1}" type="sibTrans" cxnId="{1C0BDCD5-08CE-485A-9B14-66843543B3BE}">
      <dgm:prSet/>
      <dgm:spPr/>
      <dgm:t>
        <a:bodyPr/>
        <a:lstStyle/>
        <a:p>
          <a:endParaRPr lang="en-GB">
            <a:latin typeface="Cambria" pitchFamily="18" charset="0"/>
            <a:ea typeface="Cambria" pitchFamily="18" charset="0"/>
          </a:endParaRPr>
        </a:p>
      </dgm:t>
    </dgm:pt>
    <dgm:pt modelId="{FA2496B6-E87E-4E81-9C02-0902CC41CE12}">
      <dgm:prSet phldrT="[Text]"/>
      <dgm:spPr/>
      <dgm:t>
        <a:bodyPr anchor="ctr"/>
        <a:lstStyle/>
        <a:p>
          <a:endParaRPr lang="en-GB" dirty="0">
            <a:latin typeface="Cambria" pitchFamily="18" charset="0"/>
            <a:ea typeface="Cambria" pitchFamily="18" charset="0"/>
          </a:endParaRPr>
        </a:p>
      </dgm:t>
    </dgm:pt>
    <dgm:pt modelId="{E94E59C1-A577-4EF9-AA2B-108BC669D984}" type="parTrans" cxnId="{099B8D8F-30AD-4C10-8D6A-CB02CFED7365}">
      <dgm:prSet/>
      <dgm:spPr/>
      <dgm:t>
        <a:bodyPr/>
        <a:lstStyle/>
        <a:p>
          <a:endParaRPr lang="en-GB">
            <a:latin typeface="Cambria" pitchFamily="18" charset="0"/>
            <a:ea typeface="Cambria" pitchFamily="18" charset="0"/>
          </a:endParaRPr>
        </a:p>
      </dgm:t>
    </dgm:pt>
    <dgm:pt modelId="{57A51406-5068-4DF4-9249-A19869B23858}" type="sibTrans" cxnId="{099B8D8F-30AD-4C10-8D6A-CB02CFED7365}">
      <dgm:prSet/>
      <dgm:spPr/>
      <dgm:t>
        <a:bodyPr/>
        <a:lstStyle/>
        <a:p>
          <a:endParaRPr lang="en-GB">
            <a:latin typeface="Cambria" pitchFamily="18" charset="0"/>
            <a:ea typeface="Cambria" pitchFamily="18" charset="0"/>
          </a:endParaRPr>
        </a:p>
      </dgm:t>
    </dgm:pt>
    <dgm:pt modelId="{260FD60E-9327-44EB-9367-B764FB3ABC83}">
      <dgm:prSet phldrT="[Text]"/>
      <dgm:spPr/>
      <dgm:t>
        <a:bodyPr anchor="ctr"/>
        <a:lstStyle/>
        <a:p>
          <a:pPr algn="ctr"/>
          <a:r>
            <a:rPr lang="bg-BG" dirty="0" smtClean="0">
              <a:latin typeface="Cambria" pitchFamily="18" charset="0"/>
              <a:ea typeface="Cambria" pitchFamily="18" charset="0"/>
            </a:rPr>
            <a:t>Медии</a:t>
          </a:r>
        </a:p>
        <a:p>
          <a:pPr algn="ctr"/>
          <a:r>
            <a:rPr lang="bg-BG" dirty="0" smtClean="0">
              <a:latin typeface="Cambria" pitchFamily="18" charset="0"/>
              <a:ea typeface="Cambria" pitchFamily="18" charset="0"/>
            </a:rPr>
            <a:t>Граждани</a:t>
          </a:r>
          <a:endParaRPr lang="en-GB" dirty="0">
            <a:latin typeface="Cambria" pitchFamily="18" charset="0"/>
            <a:ea typeface="Cambria" pitchFamily="18" charset="0"/>
          </a:endParaRPr>
        </a:p>
      </dgm:t>
    </dgm:pt>
    <dgm:pt modelId="{40E073D7-B7A6-485C-BCDA-EF7A0F5AC167}" type="parTrans" cxnId="{560B9139-1D91-44FC-A6B0-AFC4C36AFCE4}">
      <dgm:prSet/>
      <dgm:spPr/>
      <dgm:t>
        <a:bodyPr/>
        <a:lstStyle/>
        <a:p>
          <a:endParaRPr lang="en-GB">
            <a:latin typeface="Cambria" pitchFamily="18" charset="0"/>
            <a:ea typeface="Cambria" pitchFamily="18" charset="0"/>
          </a:endParaRPr>
        </a:p>
      </dgm:t>
    </dgm:pt>
    <dgm:pt modelId="{1106DD55-50FD-4EFA-B515-0D9F2B9A209D}" type="sibTrans" cxnId="{560B9139-1D91-44FC-A6B0-AFC4C36AFCE4}">
      <dgm:prSet/>
      <dgm:spPr/>
      <dgm:t>
        <a:bodyPr/>
        <a:lstStyle/>
        <a:p>
          <a:endParaRPr lang="en-GB">
            <a:latin typeface="Cambria" pitchFamily="18" charset="0"/>
            <a:ea typeface="Cambria" pitchFamily="18" charset="0"/>
          </a:endParaRPr>
        </a:p>
      </dgm:t>
    </dgm:pt>
    <dgm:pt modelId="{DCD2F584-D382-4262-956F-120796E1B9CA}">
      <dgm:prSet/>
      <dgm:spPr/>
      <dgm:t>
        <a:bodyPr/>
        <a:lstStyle/>
        <a:p>
          <a:r>
            <a:rPr lang="bg-BG" dirty="0" smtClean="0">
              <a:latin typeface="Cambria" pitchFamily="18" charset="0"/>
              <a:ea typeface="Cambria" pitchFamily="18" charset="0"/>
            </a:rPr>
            <a:t>Изследвания</a:t>
          </a:r>
          <a:endParaRPr lang="en-GB" dirty="0">
            <a:latin typeface="Cambria" pitchFamily="18" charset="0"/>
            <a:ea typeface="Cambria" pitchFamily="18" charset="0"/>
          </a:endParaRPr>
        </a:p>
      </dgm:t>
    </dgm:pt>
    <dgm:pt modelId="{747BBBD1-B798-45DF-B6B5-A81E993A4227}" type="parTrans" cxnId="{A77C32E0-6998-4796-B3B5-AF253187627E}">
      <dgm:prSet/>
      <dgm:spPr/>
      <dgm:t>
        <a:bodyPr/>
        <a:lstStyle/>
        <a:p>
          <a:endParaRPr lang="en-GB">
            <a:latin typeface="Cambria" pitchFamily="18" charset="0"/>
            <a:ea typeface="Cambria" pitchFamily="18" charset="0"/>
          </a:endParaRPr>
        </a:p>
      </dgm:t>
    </dgm:pt>
    <dgm:pt modelId="{1F6ECD8B-82E2-4C3E-A4F8-544AAEFC1771}" type="sibTrans" cxnId="{A77C32E0-6998-4796-B3B5-AF253187627E}">
      <dgm:prSet/>
      <dgm:spPr/>
      <dgm:t>
        <a:bodyPr/>
        <a:lstStyle/>
        <a:p>
          <a:endParaRPr lang="en-GB">
            <a:latin typeface="Cambria" pitchFamily="18" charset="0"/>
            <a:ea typeface="Cambria" pitchFamily="18" charset="0"/>
          </a:endParaRPr>
        </a:p>
      </dgm:t>
    </dgm:pt>
    <dgm:pt modelId="{E3DC837A-2E10-4F6E-893F-77749A83BE5D}">
      <dgm:prSet/>
      <dgm:spPr/>
      <dgm:t>
        <a:bodyPr/>
        <a:lstStyle/>
        <a:p>
          <a:r>
            <a:rPr lang="bg-BG" dirty="0" smtClean="0">
              <a:latin typeface="Cambria" pitchFamily="18" charset="0"/>
              <a:ea typeface="Cambria" pitchFamily="18" charset="0"/>
            </a:rPr>
            <a:t>Данни</a:t>
          </a:r>
          <a:endParaRPr lang="en-GB" dirty="0">
            <a:latin typeface="Cambria" pitchFamily="18" charset="0"/>
            <a:ea typeface="Cambria" pitchFamily="18" charset="0"/>
          </a:endParaRPr>
        </a:p>
      </dgm:t>
    </dgm:pt>
    <dgm:pt modelId="{8AB59479-E45A-4BD4-9700-16D4811AF3CC}" type="parTrans" cxnId="{DA7B4D89-7C0A-4652-9D6D-9B3E16D50E6A}">
      <dgm:prSet/>
      <dgm:spPr/>
      <dgm:t>
        <a:bodyPr/>
        <a:lstStyle/>
        <a:p>
          <a:endParaRPr lang="en-GB">
            <a:latin typeface="Cambria" pitchFamily="18" charset="0"/>
            <a:ea typeface="Cambria" pitchFamily="18" charset="0"/>
          </a:endParaRPr>
        </a:p>
      </dgm:t>
    </dgm:pt>
    <dgm:pt modelId="{6BE28C95-7269-4430-95AF-BFF64AB15A5E}" type="sibTrans" cxnId="{DA7B4D89-7C0A-4652-9D6D-9B3E16D50E6A}">
      <dgm:prSet/>
      <dgm:spPr/>
      <dgm:t>
        <a:bodyPr/>
        <a:lstStyle/>
        <a:p>
          <a:endParaRPr lang="en-GB">
            <a:latin typeface="Cambria" pitchFamily="18" charset="0"/>
            <a:ea typeface="Cambria" pitchFamily="18" charset="0"/>
          </a:endParaRPr>
        </a:p>
      </dgm:t>
    </dgm:pt>
    <dgm:pt modelId="{62E849BC-1B01-4104-9763-4E55A307FE81}">
      <dgm:prSet/>
      <dgm:spPr/>
      <dgm:t>
        <a:bodyPr/>
        <a:lstStyle/>
        <a:p>
          <a:r>
            <a:rPr lang="bg-BG" dirty="0" smtClean="0">
              <a:latin typeface="Cambria" pitchFamily="18" charset="0"/>
              <a:ea typeface="Cambria" pitchFamily="18" charset="0"/>
            </a:rPr>
            <a:t>Визуализация</a:t>
          </a:r>
          <a:endParaRPr lang="en-GB" dirty="0">
            <a:latin typeface="Cambria" pitchFamily="18" charset="0"/>
            <a:ea typeface="Cambria" pitchFamily="18" charset="0"/>
          </a:endParaRPr>
        </a:p>
      </dgm:t>
    </dgm:pt>
    <dgm:pt modelId="{47580449-1DBA-4710-B4CA-E3D44B919AD0}" type="parTrans" cxnId="{A40C99CE-2BF2-4813-A1C3-256696ACAFC0}">
      <dgm:prSet/>
      <dgm:spPr/>
      <dgm:t>
        <a:bodyPr/>
        <a:lstStyle/>
        <a:p>
          <a:endParaRPr lang="en-GB">
            <a:latin typeface="Cambria" pitchFamily="18" charset="0"/>
            <a:ea typeface="Cambria" pitchFamily="18" charset="0"/>
          </a:endParaRPr>
        </a:p>
      </dgm:t>
    </dgm:pt>
    <dgm:pt modelId="{740F0856-F716-4404-8BD7-039A743C4F9A}" type="sibTrans" cxnId="{A40C99CE-2BF2-4813-A1C3-256696ACAFC0}">
      <dgm:prSet/>
      <dgm:spPr/>
      <dgm:t>
        <a:bodyPr/>
        <a:lstStyle/>
        <a:p>
          <a:endParaRPr lang="en-GB">
            <a:latin typeface="Cambria" pitchFamily="18" charset="0"/>
            <a:ea typeface="Cambria" pitchFamily="18" charset="0"/>
          </a:endParaRPr>
        </a:p>
      </dgm:t>
    </dgm:pt>
    <dgm:pt modelId="{8FD9BA6A-2E01-4DA6-A9AA-956BF4C56D42}">
      <dgm:prSet/>
      <dgm:spPr/>
      <dgm:t>
        <a:bodyPr/>
        <a:lstStyle/>
        <a:p>
          <a:r>
            <a:rPr lang="bg-BG" dirty="0" smtClean="0">
              <a:latin typeface="Cambria" pitchFamily="18" charset="0"/>
              <a:ea typeface="Cambria" pitchFamily="18" charset="0"/>
            </a:rPr>
            <a:t>Методология</a:t>
          </a:r>
          <a:endParaRPr lang="en-GB" dirty="0">
            <a:latin typeface="Cambria" pitchFamily="18" charset="0"/>
            <a:ea typeface="Cambria" pitchFamily="18" charset="0"/>
          </a:endParaRPr>
        </a:p>
      </dgm:t>
    </dgm:pt>
    <dgm:pt modelId="{BD327BF4-9C80-4D72-B32A-B4AAD7A8CCB5}" type="parTrans" cxnId="{59FFB3C6-21A0-423E-95FD-A03C62614DA7}">
      <dgm:prSet/>
      <dgm:spPr/>
      <dgm:t>
        <a:bodyPr/>
        <a:lstStyle/>
        <a:p>
          <a:endParaRPr lang="en-GB">
            <a:latin typeface="Cambria" pitchFamily="18" charset="0"/>
            <a:ea typeface="Cambria" pitchFamily="18" charset="0"/>
          </a:endParaRPr>
        </a:p>
      </dgm:t>
    </dgm:pt>
    <dgm:pt modelId="{03585302-8CD9-4F4D-9491-EFEA552468B4}" type="sibTrans" cxnId="{59FFB3C6-21A0-423E-95FD-A03C62614DA7}">
      <dgm:prSet/>
      <dgm:spPr/>
      <dgm:t>
        <a:bodyPr/>
        <a:lstStyle/>
        <a:p>
          <a:endParaRPr lang="en-GB">
            <a:latin typeface="Cambria" pitchFamily="18" charset="0"/>
            <a:ea typeface="Cambria" pitchFamily="18" charset="0"/>
          </a:endParaRPr>
        </a:p>
      </dgm:t>
    </dgm:pt>
    <dgm:pt modelId="{6BD32CC8-FD47-42E5-B3EF-19A86060AF72}">
      <dgm:prSet/>
      <dgm:spPr/>
      <dgm:t>
        <a:bodyPr/>
        <a:lstStyle/>
        <a:p>
          <a:r>
            <a:rPr lang="bg-BG" dirty="0" smtClean="0">
              <a:latin typeface="Cambria" pitchFamily="18" charset="0"/>
              <a:ea typeface="Cambria" pitchFamily="18" charset="0"/>
            </a:rPr>
            <a:t>Анализ</a:t>
          </a:r>
          <a:endParaRPr lang="en-GB" dirty="0">
            <a:latin typeface="Cambria" pitchFamily="18" charset="0"/>
            <a:ea typeface="Cambria" pitchFamily="18" charset="0"/>
          </a:endParaRPr>
        </a:p>
      </dgm:t>
    </dgm:pt>
    <dgm:pt modelId="{C23CED3D-7CAF-4D07-ACA7-1AF47ACC8537}" type="parTrans" cxnId="{CB90D30D-800F-4A96-A832-C6EB23F18028}">
      <dgm:prSet/>
      <dgm:spPr/>
      <dgm:t>
        <a:bodyPr/>
        <a:lstStyle/>
        <a:p>
          <a:endParaRPr lang="en-GB">
            <a:latin typeface="Cambria" pitchFamily="18" charset="0"/>
            <a:ea typeface="Cambria" pitchFamily="18" charset="0"/>
          </a:endParaRPr>
        </a:p>
      </dgm:t>
    </dgm:pt>
    <dgm:pt modelId="{DA86F3E2-44D9-4219-A20A-72D0D643764F}" type="sibTrans" cxnId="{CB90D30D-800F-4A96-A832-C6EB23F18028}">
      <dgm:prSet/>
      <dgm:spPr/>
      <dgm:t>
        <a:bodyPr/>
        <a:lstStyle/>
        <a:p>
          <a:endParaRPr lang="en-GB">
            <a:latin typeface="Cambria" pitchFamily="18" charset="0"/>
            <a:ea typeface="Cambria" pitchFamily="18" charset="0"/>
          </a:endParaRPr>
        </a:p>
      </dgm:t>
    </dgm:pt>
    <dgm:pt modelId="{F6C4F628-325B-4FD0-B1E6-2386ABAF0ACA}">
      <dgm:prSet/>
      <dgm:spPr/>
      <dgm:t>
        <a:bodyPr/>
        <a:lstStyle/>
        <a:p>
          <a:r>
            <a:rPr lang="bg-BG" dirty="0" smtClean="0">
              <a:latin typeface="Cambria" pitchFamily="18" charset="0"/>
              <a:ea typeface="Cambria" pitchFamily="18" charset="0"/>
            </a:rPr>
            <a:t>Разбиране</a:t>
          </a:r>
          <a:endParaRPr lang="en-GB" dirty="0">
            <a:latin typeface="Cambria" pitchFamily="18" charset="0"/>
            <a:ea typeface="Cambria" pitchFamily="18" charset="0"/>
          </a:endParaRPr>
        </a:p>
      </dgm:t>
    </dgm:pt>
    <dgm:pt modelId="{553EB3D3-176C-4BC6-A323-8B40CE61C449}" type="parTrans" cxnId="{5366283C-3759-4CA4-A03D-503DF7C4B6C6}">
      <dgm:prSet/>
      <dgm:spPr/>
      <dgm:t>
        <a:bodyPr/>
        <a:lstStyle/>
        <a:p>
          <a:endParaRPr lang="en-GB">
            <a:latin typeface="Cambria" pitchFamily="18" charset="0"/>
            <a:ea typeface="Cambria" pitchFamily="18" charset="0"/>
          </a:endParaRPr>
        </a:p>
      </dgm:t>
    </dgm:pt>
    <dgm:pt modelId="{8D082017-0812-4B92-B4B9-FAABC1F7614F}" type="sibTrans" cxnId="{5366283C-3759-4CA4-A03D-503DF7C4B6C6}">
      <dgm:prSet/>
      <dgm:spPr/>
      <dgm:t>
        <a:bodyPr/>
        <a:lstStyle/>
        <a:p>
          <a:endParaRPr lang="en-GB">
            <a:latin typeface="Cambria" pitchFamily="18" charset="0"/>
            <a:ea typeface="Cambria" pitchFamily="18" charset="0"/>
          </a:endParaRPr>
        </a:p>
      </dgm:t>
    </dgm:pt>
    <dgm:pt modelId="{3F16E5DB-9FCA-4474-AD56-1CEDF3241B25}">
      <dgm:prSet/>
      <dgm:spPr/>
      <dgm:t>
        <a:bodyPr/>
        <a:lstStyle/>
        <a:p>
          <a:endParaRPr lang="en-GB" dirty="0">
            <a:latin typeface="Cambria" pitchFamily="18" charset="0"/>
            <a:ea typeface="Cambria" pitchFamily="18" charset="0"/>
          </a:endParaRPr>
        </a:p>
      </dgm:t>
    </dgm:pt>
    <dgm:pt modelId="{85A523EF-95D5-4596-96EC-7448CFB56AEC}" type="parTrans" cxnId="{0BEFC1F3-C99C-4332-99EB-4464A680842E}">
      <dgm:prSet/>
      <dgm:spPr/>
      <dgm:t>
        <a:bodyPr/>
        <a:lstStyle/>
        <a:p>
          <a:endParaRPr lang="en-GB">
            <a:latin typeface="Cambria" pitchFamily="18" charset="0"/>
            <a:ea typeface="Cambria" pitchFamily="18" charset="0"/>
          </a:endParaRPr>
        </a:p>
      </dgm:t>
    </dgm:pt>
    <dgm:pt modelId="{8F8E80C7-078F-44C0-9692-BF8E7B05FD33}" type="sibTrans" cxnId="{0BEFC1F3-C99C-4332-99EB-4464A680842E}">
      <dgm:prSet/>
      <dgm:spPr/>
      <dgm:t>
        <a:bodyPr/>
        <a:lstStyle/>
        <a:p>
          <a:endParaRPr lang="en-GB">
            <a:latin typeface="Cambria" pitchFamily="18" charset="0"/>
            <a:ea typeface="Cambria" pitchFamily="18" charset="0"/>
          </a:endParaRPr>
        </a:p>
      </dgm:t>
    </dgm:pt>
    <dgm:pt modelId="{0B43E179-4EAA-44CF-B937-374BE970017E}">
      <dgm:prSet/>
      <dgm:spPr/>
      <dgm:t>
        <a:bodyPr/>
        <a:lstStyle/>
        <a:p>
          <a:r>
            <a:rPr lang="bg-BG" dirty="0" smtClean="0">
              <a:latin typeface="Cambria" pitchFamily="18" charset="0"/>
              <a:ea typeface="Cambria" pitchFamily="18" charset="0"/>
            </a:rPr>
            <a:t>Акценти</a:t>
          </a:r>
          <a:endParaRPr lang="en-GB" dirty="0">
            <a:latin typeface="Cambria" pitchFamily="18" charset="0"/>
            <a:ea typeface="Cambria" pitchFamily="18" charset="0"/>
          </a:endParaRPr>
        </a:p>
      </dgm:t>
    </dgm:pt>
    <dgm:pt modelId="{1466159C-874C-4F2A-BB24-A218F7D78673}" type="parTrans" cxnId="{10FAE149-B179-4BD1-AFDF-0D939F3BEBF2}">
      <dgm:prSet/>
      <dgm:spPr/>
      <dgm:t>
        <a:bodyPr/>
        <a:lstStyle/>
        <a:p>
          <a:endParaRPr lang="en-GB">
            <a:latin typeface="Cambria" pitchFamily="18" charset="0"/>
            <a:ea typeface="Cambria" pitchFamily="18" charset="0"/>
          </a:endParaRPr>
        </a:p>
      </dgm:t>
    </dgm:pt>
    <dgm:pt modelId="{15B36C46-473A-49E1-8928-8A9F26B13834}" type="sibTrans" cxnId="{10FAE149-B179-4BD1-AFDF-0D939F3BEBF2}">
      <dgm:prSet/>
      <dgm:spPr/>
      <dgm:t>
        <a:bodyPr/>
        <a:lstStyle/>
        <a:p>
          <a:endParaRPr lang="en-GB">
            <a:latin typeface="Cambria" pitchFamily="18" charset="0"/>
            <a:ea typeface="Cambria" pitchFamily="18" charset="0"/>
          </a:endParaRPr>
        </a:p>
      </dgm:t>
    </dgm:pt>
    <dgm:pt modelId="{2DD22002-37F6-4C5B-99E0-A88C8375F791}">
      <dgm:prSet/>
      <dgm:spPr/>
      <dgm:t>
        <a:bodyPr/>
        <a:lstStyle/>
        <a:p>
          <a:r>
            <a:rPr lang="bg-BG" dirty="0" smtClean="0">
              <a:latin typeface="Cambria" pitchFamily="18" charset="0"/>
              <a:ea typeface="Cambria" pitchFamily="18" charset="0"/>
            </a:rPr>
            <a:t>Разпространение</a:t>
          </a:r>
          <a:endParaRPr lang="en-GB" dirty="0">
            <a:latin typeface="Cambria" pitchFamily="18" charset="0"/>
            <a:ea typeface="Cambria" pitchFamily="18" charset="0"/>
          </a:endParaRPr>
        </a:p>
      </dgm:t>
    </dgm:pt>
    <dgm:pt modelId="{95A37E68-EA4A-45E2-AF0B-407FF537E5FE}" type="parTrans" cxnId="{92032849-4B70-4C00-AEEB-742BF397AE02}">
      <dgm:prSet/>
      <dgm:spPr/>
      <dgm:t>
        <a:bodyPr/>
        <a:lstStyle/>
        <a:p>
          <a:endParaRPr lang="en-GB">
            <a:latin typeface="Cambria" pitchFamily="18" charset="0"/>
            <a:ea typeface="Cambria" pitchFamily="18" charset="0"/>
          </a:endParaRPr>
        </a:p>
      </dgm:t>
    </dgm:pt>
    <dgm:pt modelId="{250B749E-0D71-4A3B-9E47-342D6BFB0F20}" type="sibTrans" cxnId="{92032849-4B70-4C00-AEEB-742BF397AE02}">
      <dgm:prSet/>
      <dgm:spPr/>
      <dgm:t>
        <a:bodyPr/>
        <a:lstStyle/>
        <a:p>
          <a:endParaRPr lang="en-GB">
            <a:latin typeface="Cambria" pitchFamily="18" charset="0"/>
            <a:ea typeface="Cambria" pitchFamily="18" charset="0"/>
          </a:endParaRPr>
        </a:p>
      </dgm:t>
    </dgm:pt>
    <dgm:pt modelId="{E5C9249D-E29A-4DA6-8AFC-E1F3A8831E3C}" type="pres">
      <dgm:prSet presAssocID="{275F058F-0F04-4A91-A170-DC0C59782DF5}" presName="linearFlow" presStyleCnt="0">
        <dgm:presLayoutVars>
          <dgm:dir/>
          <dgm:animLvl val="lvl"/>
          <dgm:resizeHandles val="exact"/>
        </dgm:presLayoutVars>
      </dgm:prSet>
      <dgm:spPr/>
    </dgm:pt>
    <dgm:pt modelId="{67B5C581-3D45-4F80-9A72-CE9B2F346519}" type="pres">
      <dgm:prSet presAssocID="{1EEEEE40-25E5-4337-BD11-A48F9ACBDAAA}" presName="composite" presStyleCnt="0"/>
      <dgm:spPr/>
    </dgm:pt>
    <dgm:pt modelId="{8801EB62-0FB0-47D8-A9B7-6B710C2DACAE}" type="pres">
      <dgm:prSet presAssocID="{1EEEEE40-25E5-4337-BD11-A48F9ACBDAA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429D93-51CB-44F6-8D9D-53BFA0177DD3}" type="pres">
      <dgm:prSet presAssocID="{1EEEEE40-25E5-4337-BD11-A48F9ACBDAAA}" presName="parSh" presStyleLbl="node1" presStyleIdx="0" presStyleCnt="3"/>
      <dgm:spPr/>
      <dgm:t>
        <a:bodyPr/>
        <a:lstStyle/>
        <a:p>
          <a:endParaRPr lang="en-GB"/>
        </a:p>
      </dgm:t>
    </dgm:pt>
    <dgm:pt modelId="{419F3D84-03B6-441F-B13C-D4CDBF0ECE38}" type="pres">
      <dgm:prSet presAssocID="{1EEEEE40-25E5-4337-BD11-A48F9ACBDAAA}" presName="desTx" presStyleLbl="fgAcc1" presStyleIdx="0" presStyleCnt="3" custLinFactNeighborX="-19888" custLinFactNeighborY="4333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C226F8-0D24-440D-A159-83DDC7A1F9AA}" type="pres">
      <dgm:prSet presAssocID="{5F38F652-0B64-4215-B54E-9FFFDFB9D5D1}" presName="sibTrans" presStyleLbl="sibTrans2D1" presStyleIdx="0" presStyleCnt="2" custLinFactNeighborY="39091"/>
      <dgm:spPr/>
      <dgm:t>
        <a:bodyPr/>
        <a:lstStyle/>
        <a:p>
          <a:endParaRPr lang="en-GB"/>
        </a:p>
      </dgm:t>
    </dgm:pt>
    <dgm:pt modelId="{A3273A92-FFD8-4411-A816-8C84757FBF36}" type="pres">
      <dgm:prSet presAssocID="{5F38F652-0B64-4215-B54E-9FFFDFB9D5D1}" presName="connTx" presStyleLbl="sibTrans2D1" presStyleIdx="0" presStyleCnt="2"/>
      <dgm:spPr/>
      <dgm:t>
        <a:bodyPr/>
        <a:lstStyle/>
        <a:p>
          <a:endParaRPr lang="en-GB"/>
        </a:p>
      </dgm:t>
    </dgm:pt>
    <dgm:pt modelId="{D84646D5-5966-4195-A052-5EE6B2325E4A}" type="pres">
      <dgm:prSet presAssocID="{FA2496B6-E87E-4E81-9C02-0902CC41CE12}" presName="composite" presStyleCnt="0"/>
      <dgm:spPr/>
    </dgm:pt>
    <dgm:pt modelId="{4C020BC8-28F3-468A-A8FF-337B8BE50D4E}" type="pres">
      <dgm:prSet presAssocID="{FA2496B6-E87E-4E81-9C02-0902CC41CE12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181DF1-0A0B-4B09-BBF2-1B40518C3310}" type="pres">
      <dgm:prSet presAssocID="{FA2496B6-E87E-4E81-9C02-0902CC41CE12}" presName="parSh" presStyleLbl="node1" presStyleIdx="1" presStyleCnt="3"/>
      <dgm:spPr/>
      <dgm:t>
        <a:bodyPr/>
        <a:lstStyle/>
        <a:p>
          <a:endParaRPr lang="en-GB"/>
        </a:p>
      </dgm:t>
    </dgm:pt>
    <dgm:pt modelId="{592E9ED9-A0F6-486F-A13D-DBD4D499724C}" type="pres">
      <dgm:prSet presAssocID="{FA2496B6-E87E-4E81-9C02-0902CC41CE12}" presName="desTx" presStyleLbl="fgAcc1" presStyleIdx="1" presStyleCnt="3" custLinFactNeighborX="-19465" custLinFactNeighborY="442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8A547C-5F75-42A9-B6C2-E550316B80FE}" type="pres">
      <dgm:prSet presAssocID="{57A51406-5068-4DF4-9249-A19869B23858}" presName="sibTrans" presStyleLbl="sibTrans2D1" presStyleIdx="1" presStyleCnt="2" custLinFactNeighborX="-5267" custLinFactNeighborY="42491"/>
      <dgm:spPr/>
      <dgm:t>
        <a:bodyPr/>
        <a:lstStyle/>
        <a:p>
          <a:endParaRPr lang="en-GB"/>
        </a:p>
      </dgm:t>
    </dgm:pt>
    <dgm:pt modelId="{0D43003B-3830-4A5C-8241-B0DF3C17ABF1}" type="pres">
      <dgm:prSet presAssocID="{57A51406-5068-4DF4-9249-A19869B23858}" presName="connTx" presStyleLbl="sibTrans2D1" presStyleIdx="1" presStyleCnt="2"/>
      <dgm:spPr/>
      <dgm:t>
        <a:bodyPr/>
        <a:lstStyle/>
        <a:p>
          <a:endParaRPr lang="en-GB"/>
        </a:p>
      </dgm:t>
    </dgm:pt>
    <dgm:pt modelId="{AF907F48-7A48-413C-99FE-5C246E1F9C67}" type="pres">
      <dgm:prSet presAssocID="{260FD60E-9327-44EB-9367-B764FB3ABC83}" presName="composite" presStyleCnt="0"/>
      <dgm:spPr/>
    </dgm:pt>
    <dgm:pt modelId="{BB2ED5FD-9C27-405D-8F3D-369A53EC81E1}" type="pres">
      <dgm:prSet presAssocID="{260FD60E-9327-44EB-9367-B764FB3ABC83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1B1D63-9416-4D67-8E5F-4B18595BF7E1}" type="pres">
      <dgm:prSet presAssocID="{260FD60E-9327-44EB-9367-B764FB3ABC83}" presName="parSh" presStyleLbl="node1" presStyleIdx="2" presStyleCnt="3"/>
      <dgm:spPr/>
      <dgm:t>
        <a:bodyPr/>
        <a:lstStyle/>
        <a:p>
          <a:endParaRPr lang="en-GB"/>
        </a:p>
      </dgm:t>
    </dgm:pt>
    <dgm:pt modelId="{3BB25560-933A-4862-AD24-3805B1E266B7}" type="pres">
      <dgm:prSet presAssocID="{260FD60E-9327-44EB-9367-B764FB3ABC83}" presName="desTx" presStyleLbl="fgAcc1" presStyleIdx="2" presStyleCnt="3" custLinFactNeighborX="-19668" custLinFactNeighborY="4519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635192B-308D-4809-9DF5-70A8EC97AB1B}" type="presOf" srcId="{275F058F-0F04-4A91-A170-DC0C59782DF5}" destId="{E5C9249D-E29A-4DA6-8AFC-E1F3A8831E3C}" srcOrd="0" destOrd="0" presId="urn:microsoft.com/office/officeart/2005/8/layout/process3"/>
    <dgm:cxn modelId="{A40C99CE-2BF2-4813-A1C3-256696ACAFC0}" srcId="{FA2496B6-E87E-4E81-9C02-0902CC41CE12}" destId="{62E849BC-1B01-4104-9763-4E55A307FE81}" srcOrd="0" destOrd="0" parTransId="{47580449-1DBA-4710-B4CA-E3D44B919AD0}" sibTransId="{740F0856-F716-4404-8BD7-039A743C4F9A}"/>
    <dgm:cxn modelId="{4E23184F-2E1A-4ABC-8C77-7F2824A375CE}" type="presOf" srcId="{62E849BC-1B01-4104-9763-4E55A307FE81}" destId="{592E9ED9-A0F6-486F-A13D-DBD4D499724C}" srcOrd="0" destOrd="0" presId="urn:microsoft.com/office/officeart/2005/8/layout/process3"/>
    <dgm:cxn modelId="{1E0C780E-9FEF-4390-BACC-0F52B896D146}" type="presOf" srcId="{5F38F652-0B64-4215-B54E-9FFFDFB9D5D1}" destId="{2EC226F8-0D24-440D-A159-83DDC7A1F9AA}" srcOrd="0" destOrd="0" presId="urn:microsoft.com/office/officeart/2005/8/layout/process3"/>
    <dgm:cxn modelId="{43A345E8-108C-422A-831C-8DC751C1CC6A}" type="presOf" srcId="{0B43E179-4EAA-44CF-B937-374BE970017E}" destId="{592E9ED9-A0F6-486F-A13D-DBD4D499724C}" srcOrd="0" destOrd="2" presId="urn:microsoft.com/office/officeart/2005/8/layout/process3"/>
    <dgm:cxn modelId="{C382192A-0168-4B62-92E1-A671875C6B9A}" type="presOf" srcId="{F6C4F628-325B-4FD0-B1E6-2386ABAF0ACA}" destId="{3BB25560-933A-4862-AD24-3805B1E266B7}" srcOrd="0" destOrd="0" presId="urn:microsoft.com/office/officeart/2005/8/layout/process3"/>
    <dgm:cxn modelId="{3F96668B-74C8-4ABC-8CC0-5ED9F54468D0}" type="presOf" srcId="{57A51406-5068-4DF4-9249-A19869B23858}" destId="{7E8A547C-5F75-42A9-B6C2-E550316B80FE}" srcOrd="0" destOrd="0" presId="urn:microsoft.com/office/officeart/2005/8/layout/process3"/>
    <dgm:cxn modelId="{1DECD86D-5027-4836-A12B-2E61A20960B8}" type="presOf" srcId="{57A51406-5068-4DF4-9249-A19869B23858}" destId="{0D43003B-3830-4A5C-8241-B0DF3C17ABF1}" srcOrd="1" destOrd="0" presId="urn:microsoft.com/office/officeart/2005/8/layout/process3"/>
    <dgm:cxn modelId="{D103EF3A-DC6E-4948-B0B7-089716A08B89}" type="presOf" srcId="{8FD9BA6A-2E01-4DA6-A9AA-956BF4C56D42}" destId="{419F3D84-03B6-441F-B13C-D4CDBF0ECE38}" srcOrd="0" destOrd="2" presId="urn:microsoft.com/office/officeart/2005/8/layout/process3"/>
    <dgm:cxn modelId="{5366283C-3759-4CA4-A03D-503DF7C4B6C6}" srcId="{260FD60E-9327-44EB-9367-B764FB3ABC83}" destId="{F6C4F628-325B-4FD0-B1E6-2386ABAF0ACA}" srcOrd="0" destOrd="0" parTransId="{553EB3D3-176C-4BC6-A323-8B40CE61C449}" sibTransId="{8D082017-0812-4B92-B4B9-FAABC1F7614F}"/>
    <dgm:cxn modelId="{945BC3CF-9E5F-4A35-AE11-48E781FA261D}" type="presOf" srcId="{3F16E5DB-9FCA-4474-AD56-1CEDF3241B25}" destId="{3BB25560-933A-4862-AD24-3805B1E266B7}" srcOrd="0" destOrd="2" presId="urn:microsoft.com/office/officeart/2005/8/layout/process3"/>
    <dgm:cxn modelId="{C4E8D39E-5595-49D1-8C9E-ADF3543684DF}" type="presOf" srcId="{DCD2F584-D382-4262-956F-120796E1B9CA}" destId="{419F3D84-03B6-441F-B13C-D4CDBF0ECE38}" srcOrd="0" destOrd="0" presId="urn:microsoft.com/office/officeart/2005/8/layout/process3"/>
    <dgm:cxn modelId="{1C0BDCD5-08CE-485A-9B14-66843543B3BE}" srcId="{275F058F-0F04-4A91-A170-DC0C59782DF5}" destId="{1EEEEE40-25E5-4337-BD11-A48F9ACBDAAA}" srcOrd="0" destOrd="0" parTransId="{C89403E7-640C-47B4-99F1-986EDFE44E11}" sibTransId="{5F38F652-0B64-4215-B54E-9FFFDFB9D5D1}"/>
    <dgm:cxn modelId="{67364AB7-718A-4254-A328-38B3BECADB05}" type="presOf" srcId="{FA2496B6-E87E-4E81-9C02-0902CC41CE12}" destId="{4C020BC8-28F3-468A-A8FF-337B8BE50D4E}" srcOrd="0" destOrd="0" presId="urn:microsoft.com/office/officeart/2005/8/layout/process3"/>
    <dgm:cxn modelId="{F98ED867-3C09-482D-8AC3-EED94B087587}" type="presOf" srcId="{260FD60E-9327-44EB-9367-B764FB3ABC83}" destId="{3B1B1D63-9416-4D67-8E5F-4B18595BF7E1}" srcOrd="1" destOrd="0" presId="urn:microsoft.com/office/officeart/2005/8/layout/process3"/>
    <dgm:cxn modelId="{0BEFC1F3-C99C-4332-99EB-4464A680842E}" srcId="{260FD60E-9327-44EB-9367-B764FB3ABC83}" destId="{3F16E5DB-9FCA-4474-AD56-1CEDF3241B25}" srcOrd="2" destOrd="0" parTransId="{85A523EF-95D5-4596-96EC-7448CFB56AEC}" sibTransId="{8F8E80C7-078F-44C0-9692-BF8E7B05FD33}"/>
    <dgm:cxn modelId="{099B8D8F-30AD-4C10-8D6A-CB02CFED7365}" srcId="{275F058F-0F04-4A91-A170-DC0C59782DF5}" destId="{FA2496B6-E87E-4E81-9C02-0902CC41CE12}" srcOrd="1" destOrd="0" parTransId="{E94E59C1-A577-4EF9-AA2B-108BC669D984}" sibTransId="{57A51406-5068-4DF4-9249-A19869B23858}"/>
    <dgm:cxn modelId="{A6DCE1F5-6170-4CB9-9C83-A9651882662D}" type="presOf" srcId="{2DD22002-37F6-4C5B-99E0-A88C8375F791}" destId="{3BB25560-933A-4862-AD24-3805B1E266B7}" srcOrd="0" destOrd="1" presId="urn:microsoft.com/office/officeart/2005/8/layout/process3"/>
    <dgm:cxn modelId="{CB90D30D-800F-4A96-A832-C6EB23F18028}" srcId="{FA2496B6-E87E-4E81-9C02-0902CC41CE12}" destId="{6BD32CC8-FD47-42E5-B3EF-19A86060AF72}" srcOrd="1" destOrd="0" parTransId="{C23CED3D-7CAF-4D07-ACA7-1AF47ACC8537}" sibTransId="{DA86F3E2-44D9-4219-A20A-72D0D643764F}"/>
    <dgm:cxn modelId="{79B7BED4-E4CC-4C20-A02B-0AD053AB6007}" type="presOf" srcId="{FA2496B6-E87E-4E81-9C02-0902CC41CE12}" destId="{23181DF1-0A0B-4B09-BBF2-1B40518C3310}" srcOrd="1" destOrd="0" presId="urn:microsoft.com/office/officeart/2005/8/layout/process3"/>
    <dgm:cxn modelId="{A77C32E0-6998-4796-B3B5-AF253187627E}" srcId="{1EEEEE40-25E5-4337-BD11-A48F9ACBDAAA}" destId="{DCD2F584-D382-4262-956F-120796E1B9CA}" srcOrd="0" destOrd="0" parTransId="{747BBBD1-B798-45DF-B6B5-A81E993A4227}" sibTransId="{1F6ECD8B-82E2-4C3E-A4F8-544AAEFC1771}"/>
    <dgm:cxn modelId="{93B153FA-79D0-4E84-A54A-6556D3A35B3A}" type="presOf" srcId="{1EEEEE40-25E5-4337-BD11-A48F9ACBDAAA}" destId="{6E429D93-51CB-44F6-8D9D-53BFA0177DD3}" srcOrd="1" destOrd="0" presId="urn:microsoft.com/office/officeart/2005/8/layout/process3"/>
    <dgm:cxn modelId="{59FFB3C6-21A0-423E-95FD-A03C62614DA7}" srcId="{1EEEEE40-25E5-4337-BD11-A48F9ACBDAAA}" destId="{8FD9BA6A-2E01-4DA6-A9AA-956BF4C56D42}" srcOrd="2" destOrd="0" parTransId="{BD327BF4-9C80-4D72-B32A-B4AAD7A8CCB5}" sibTransId="{03585302-8CD9-4F4D-9491-EFEA552468B4}"/>
    <dgm:cxn modelId="{DA7B4D89-7C0A-4652-9D6D-9B3E16D50E6A}" srcId="{1EEEEE40-25E5-4337-BD11-A48F9ACBDAAA}" destId="{E3DC837A-2E10-4F6E-893F-77749A83BE5D}" srcOrd="1" destOrd="0" parTransId="{8AB59479-E45A-4BD4-9700-16D4811AF3CC}" sibTransId="{6BE28C95-7269-4430-95AF-BFF64AB15A5E}"/>
    <dgm:cxn modelId="{56DC051C-DAFE-4987-BF20-6732B1439557}" type="presOf" srcId="{5F38F652-0B64-4215-B54E-9FFFDFB9D5D1}" destId="{A3273A92-FFD8-4411-A816-8C84757FBF36}" srcOrd="1" destOrd="0" presId="urn:microsoft.com/office/officeart/2005/8/layout/process3"/>
    <dgm:cxn modelId="{6601717D-D92B-4D00-883E-74FFE5ED888E}" type="presOf" srcId="{E3DC837A-2E10-4F6E-893F-77749A83BE5D}" destId="{419F3D84-03B6-441F-B13C-D4CDBF0ECE38}" srcOrd="0" destOrd="1" presId="urn:microsoft.com/office/officeart/2005/8/layout/process3"/>
    <dgm:cxn modelId="{560B9139-1D91-44FC-A6B0-AFC4C36AFCE4}" srcId="{275F058F-0F04-4A91-A170-DC0C59782DF5}" destId="{260FD60E-9327-44EB-9367-B764FB3ABC83}" srcOrd="2" destOrd="0" parTransId="{40E073D7-B7A6-485C-BCDA-EF7A0F5AC167}" sibTransId="{1106DD55-50FD-4EFA-B515-0D9F2B9A209D}"/>
    <dgm:cxn modelId="{92032849-4B70-4C00-AEEB-742BF397AE02}" srcId="{260FD60E-9327-44EB-9367-B764FB3ABC83}" destId="{2DD22002-37F6-4C5B-99E0-A88C8375F791}" srcOrd="1" destOrd="0" parTransId="{95A37E68-EA4A-45E2-AF0B-407FF537E5FE}" sibTransId="{250B749E-0D71-4A3B-9E47-342D6BFB0F20}"/>
    <dgm:cxn modelId="{8B6DC9BC-9BC4-4356-9DA1-5556F3A4B1ED}" type="presOf" srcId="{1EEEEE40-25E5-4337-BD11-A48F9ACBDAAA}" destId="{8801EB62-0FB0-47D8-A9B7-6B710C2DACAE}" srcOrd="0" destOrd="0" presId="urn:microsoft.com/office/officeart/2005/8/layout/process3"/>
    <dgm:cxn modelId="{4193D12D-8F97-4C97-A579-1AC3C5755BD6}" type="presOf" srcId="{6BD32CC8-FD47-42E5-B3EF-19A86060AF72}" destId="{592E9ED9-A0F6-486F-A13D-DBD4D499724C}" srcOrd="0" destOrd="1" presId="urn:microsoft.com/office/officeart/2005/8/layout/process3"/>
    <dgm:cxn modelId="{9FC23512-6AE0-4925-B2DB-F62B70A8A53F}" type="presOf" srcId="{260FD60E-9327-44EB-9367-B764FB3ABC83}" destId="{BB2ED5FD-9C27-405D-8F3D-369A53EC81E1}" srcOrd="0" destOrd="0" presId="urn:microsoft.com/office/officeart/2005/8/layout/process3"/>
    <dgm:cxn modelId="{10FAE149-B179-4BD1-AFDF-0D939F3BEBF2}" srcId="{FA2496B6-E87E-4E81-9C02-0902CC41CE12}" destId="{0B43E179-4EAA-44CF-B937-374BE970017E}" srcOrd="2" destOrd="0" parTransId="{1466159C-874C-4F2A-BB24-A218F7D78673}" sibTransId="{15B36C46-473A-49E1-8928-8A9F26B13834}"/>
    <dgm:cxn modelId="{CD29CDAF-1382-44FB-89DF-8368BC621783}" type="presParOf" srcId="{E5C9249D-E29A-4DA6-8AFC-E1F3A8831E3C}" destId="{67B5C581-3D45-4F80-9A72-CE9B2F346519}" srcOrd="0" destOrd="0" presId="urn:microsoft.com/office/officeart/2005/8/layout/process3"/>
    <dgm:cxn modelId="{9A0AA976-64CC-49E7-B3EC-4221AA328BAC}" type="presParOf" srcId="{67B5C581-3D45-4F80-9A72-CE9B2F346519}" destId="{8801EB62-0FB0-47D8-A9B7-6B710C2DACAE}" srcOrd="0" destOrd="0" presId="urn:microsoft.com/office/officeart/2005/8/layout/process3"/>
    <dgm:cxn modelId="{F090D7BE-00B4-443F-98A4-1762A39AF4AD}" type="presParOf" srcId="{67B5C581-3D45-4F80-9A72-CE9B2F346519}" destId="{6E429D93-51CB-44F6-8D9D-53BFA0177DD3}" srcOrd="1" destOrd="0" presId="urn:microsoft.com/office/officeart/2005/8/layout/process3"/>
    <dgm:cxn modelId="{8E5E64D7-A9EE-4031-966A-E07BCA3625F7}" type="presParOf" srcId="{67B5C581-3D45-4F80-9A72-CE9B2F346519}" destId="{419F3D84-03B6-441F-B13C-D4CDBF0ECE38}" srcOrd="2" destOrd="0" presId="urn:microsoft.com/office/officeart/2005/8/layout/process3"/>
    <dgm:cxn modelId="{06EFD728-5659-49A2-B9E5-1671DCC67A0C}" type="presParOf" srcId="{E5C9249D-E29A-4DA6-8AFC-E1F3A8831E3C}" destId="{2EC226F8-0D24-440D-A159-83DDC7A1F9AA}" srcOrd="1" destOrd="0" presId="urn:microsoft.com/office/officeart/2005/8/layout/process3"/>
    <dgm:cxn modelId="{C3761670-EABE-4FDB-AE36-431A41D46874}" type="presParOf" srcId="{2EC226F8-0D24-440D-A159-83DDC7A1F9AA}" destId="{A3273A92-FFD8-4411-A816-8C84757FBF36}" srcOrd="0" destOrd="0" presId="urn:microsoft.com/office/officeart/2005/8/layout/process3"/>
    <dgm:cxn modelId="{A52F7766-0761-45C1-A42F-3FD252255E80}" type="presParOf" srcId="{E5C9249D-E29A-4DA6-8AFC-E1F3A8831E3C}" destId="{D84646D5-5966-4195-A052-5EE6B2325E4A}" srcOrd="2" destOrd="0" presId="urn:microsoft.com/office/officeart/2005/8/layout/process3"/>
    <dgm:cxn modelId="{2DE1FCBF-AFA9-4843-B14A-8538E92861E4}" type="presParOf" srcId="{D84646D5-5966-4195-A052-5EE6B2325E4A}" destId="{4C020BC8-28F3-468A-A8FF-337B8BE50D4E}" srcOrd="0" destOrd="0" presId="urn:microsoft.com/office/officeart/2005/8/layout/process3"/>
    <dgm:cxn modelId="{A3FD0783-3A0A-489D-BDE3-7D00A7E19BC6}" type="presParOf" srcId="{D84646D5-5966-4195-A052-5EE6B2325E4A}" destId="{23181DF1-0A0B-4B09-BBF2-1B40518C3310}" srcOrd="1" destOrd="0" presId="urn:microsoft.com/office/officeart/2005/8/layout/process3"/>
    <dgm:cxn modelId="{524DDBB8-7E97-4650-B42E-0131FB8CAE6A}" type="presParOf" srcId="{D84646D5-5966-4195-A052-5EE6B2325E4A}" destId="{592E9ED9-A0F6-486F-A13D-DBD4D499724C}" srcOrd="2" destOrd="0" presId="urn:microsoft.com/office/officeart/2005/8/layout/process3"/>
    <dgm:cxn modelId="{DA0579AF-0BA3-4988-9AE4-193D5BD7D601}" type="presParOf" srcId="{E5C9249D-E29A-4DA6-8AFC-E1F3A8831E3C}" destId="{7E8A547C-5F75-42A9-B6C2-E550316B80FE}" srcOrd="3" destOrd="0" presId="urn:microsoft.com/office/officeart/2005/8/layout/process3"/>
    <dgm:cxn modelId="{BCBA9501-0DE2-44F8-ABAA-B927A6977B45}" type="presParOf" srcId="{7E8A547C-5F75-42A9-B6C2-E550316B80FE}" destId="{0D43003B-3830-4A5C-8241-B0DF3C17ABF1}" srcOrd="0" destOrd="0" presId="urn:microsoft.com/office/officeart/2005/8/layout/process3"/>
    <dgm:cxn modelId="{A05E8120-8FA1-4B4B-BD78-486CC4AF6B54}" type="presParOf" srcId="{E5C9249D-E29A-4DA6-8AFC-E1F3A8831E3C}" destId="{AF907F48-7A48-413C-99FE-5C246E1F9C67}" srcOrd="4" destOrd="0" presId="urn:microsoft.com/office/officeart/2005/8/layout/process3"/>
    <dgm:cxn modelId="{84BECDE2-1152-4AFA-BFBE-644F6B437F52}" type="presParOf" srcId="{AF907F48-7A48-413C-99FE-5C246E1F9C67}" destId="{BB2ED5FD-9C27-405D-8F3D-369A53EC81E1}" srcOrd="0" destOrd="0" presId="urn:microsoft.com/office/officeart/2005/8/layout/process3"/>
    <dgm:cxn modelId="{93CC33C6-AF37-4039-B545-C556C19D65B9}" type="presParOf" srcId="{AF907F48-7A48-413C-99FE-5C246E1F9C67}" destId="{3B1B1D63-9416-4D67-8E5F-4B18595BF7E1}" srcOrd="1" destOrd="0" presId="urn:microsoft.com/office/officeart/2005/8/layout/process3"/>
    <dgm:cxn modelId="{F7BEE883-7B89-43DB-84C8-0B6F993BCE85}" type="presParOf" srcId="{AF907F48-7A48-413C-99FE-5C246E1F9C67}" destId="{3BB25560-933A-4862-AD24-3805B1E266B7}" srcOrd="2" destOrd="0" presId="urn:microsoft.com/office/officeart/2005/8/layout/process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Ð¡Ð½Ð¸Ð¼ÐºÐ° Ð½Ð° ÐÐ½ÑÐ¾Ð³ÑÐ°Ñ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1" y="325120"/>
            <a:ext cx="9306560" cy="488594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82880" y="4572000"/>
            <a:ext cx="117957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ВАЖНИТЕ ЧИСЛА В БОРБА</a:t>
            </a:r>
            <a:r>
              <a:rPr lang="bg-BG" sz="28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ТА</a:t>
            </a:r>
            <a:r>
              <a:rPr lang="ru-RU" sz="28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С МИТОВЕТЕ</a:t>
            </a:r>
          </a:p>
          <a:p>
            <a:pPr algn="r"/>
            <a:endParaRPr lang="bg-BG" sz="2800" dirty="0" smtClean="0">
              <a:solidFill>
                <a:srgbClr val="254B71"/>
              </a:solidFill>
              <a:latin typeface="Cambria" pitchFamily="18" charset="0"/>
              <a:ea typeface="Cambria" pitchFamily="18" charset="0"/>
            </a:endParaRPr>
          </a:p>
          <a:p>
            <a:pPr algn="r"/>
            <a:r>
              <a:rPr lang="bg-BG" sz="2800" dirty="0" smtClean="0">
                <a:solidFill>
                  <a:srgbClr val="254B71"/>
                </a:solidFill>
                <a:latin typeface="Cambria" pitchFamily="18" charset="0"/>
                <a:ea typeface="Cambria" pitchFamily="18" charset="0"/>
              </a:rPr>
              <a:t>Явор Алексиев</a:t>
            </a:r>
          </a:p>
          <a:p>
            <a:pPr algn="r"/>
            <a:r>
              <a:rPr lang="bg-BG" sz="2800" dirty="0" smtClean="0">
                <a:solidFill>
                  <a:srgbClr val="00928F"/>
                </a:solidFill>
                <a:latin typeface="Cambria" pitchFamily="18" charset="0"/>
                <a:ea typeface="Cambria" pitchFamily="18" charset="0"/>
              </a:rPr>
              <a:t>основател и главен редактор </a:t>
            </a:r>
          </a:p>
          <a:p>
            <a:pPr algn="r"/>
            <a:r>
              <a:rPr lang="en-GB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infograf.bg</a:t>
            </a:r>
            <a:endParaRPr lang="en-GB" sz="2800" dirty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6084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58537" y="513126"/>
            <a:ext cx="9590314" cy="832350"/>
          </a:xfrm>
        </p:spPr>
        <p:txBody>
          <a:bodyPr>
            <a:normAutofit/>
          </a:bodyPr>
          <a:lstStyle/>
          <a:p>
            <a:r>
              <a:rPr lang="bg-BG" sz="2800" b="1" dirty="0" smtClean="0">
                <a:solidFill>
                  <a:srgbClr val="254B71"/>
                </a:solidFill>
                <a:latin typeface="Cambria" pitchFamily="18" charset="0"/>
                <a:ea typeface="Cambria" pitchFamily="18" charset="0"/>
                <a:cs typeface="+mn-cs"/>
              </a:rPr>
              <a:t>КАКВО ЗАБЕЛЯЗВАМЕ</a:t>
            </a:r>
            <a:endParaRPr lang="bg-BG" sz="2800" b="1" dirty="0">
              <a:solidFill>
                <a:srgbClr val="254B71"/>
              </a:solidFill>
              <a:latin typeface="Cambria" pitchFamily="18" charset="0"/>
              <a:ea typeface="Cambria" pitchFamily="18" charset="0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19349" y="1920875"/>
            <a:ext cx="10034451" cy="4351338"/>
          </a:xfrm>
        </p:spPr>
        <p:txBody>
          <a:bodyPr/>
          <a:lstStyle/>
          <a:p>
            <a:pPr lvl="0">
              <a:buClr>
                <a:srgbClr val="254B71"/>
              </a:buClr>
            </a:pPr>
            <a:r>
              <a:rPr lang="bg-BG" dirty="0" smtClean="0"/>
              <a:t>Много хора остават скептично настроени към положителни данни, независимо от източника им</a:t>
            </a:r>
          </a:p>
          <a:p>
            <a:pPr lvl="0">
              <a:buClr>
                <a:srgbClr val="254B71"/>
              </a:buClr>
            </a:pPr>
            <a:r>
              <a:rPr lang="bg-BG" dirty="0" smtClean="0"/>
              <a:t>Причината е, че официалната статистика и медиите често са в пряк, но крайно едностранчив сблъсък (медиите са тези, които блъскат, а статистиката е тази, която бива блъскана)</a:t>
            </a:r>
          </a:p>
          <a:p>
            <a:pPr lvl="0">
              <a:buClr>
                <a:srgbClr val="254B71"/>
              </a:buClr>
              <a:buNone/>
            </a:pPr>
            <a:endParaRPr lang="bg-BG" dirty="0" smtClean="0"/>
          </a:p>
          <a:p>
            <a:pPr lvl="0">
              <a:buClr>
                <a:srgbClr val="254B71"/>
              </a:buClr>
            </a:pPr>
            <a:endParaRPr lang="bg-BG" dirty="0" smtClean="0"/>
          </a:p>
          <a:p>
            <a:pPr lvl="0">
              <a:buClr>
                <a:srgbClr val="254B71"/>
              </a:buClr>
            </a:pPr>
            <a:endParaRPr lang="bg-BG" dirty="0" smtClean="0"/>
          </a:p>
          <a:p>
            <a:pPr lvl="0">
              <a:buClr>
                <a:srgbClr val="254B71"/>
              </a:buClr>
            </a:pPr>
            <a:endParaRPr lang="bg-BG" dirty="0" smtClean="0"/>
          </a:p>
          <a:p>
            <a:pPr lvl="0">
              <a:buClr>
                <a:srgbClr val="254B71"/>
              </a:buClr>
            </a:pPr>
            <a:endParaRPr lang="bg-BG" dirty="0" smtClean="0"/>
          </a:p>
          <a:p>
            <a:pPr lvl="0">
              <a:buClr>
                <a:srgbClr val="254B71"/>
              </a:buClr>
            </a:pPr>
            <a:endParaRPr lang="bg-BG" dirty="0" smtClean="0"/>
          </a:p>
          <a:p>
            <a:pPr lvl="0">
              <a:buClr>
                <a:srgbClr val="009999"/>
              </a:buClr>
            </a:pPr>
            <a:endParaRPr lang="en-US" dirty="0" smtClean="0">
              <a:solidFill>
                <a:srgbClr val="005A58"/>
              </a:solidFill>
            </a:endParaRPr>
          </a:p>
          <a:p>
            <a:pPr lvl="0">
              <a:buClr>
                <a:srgbClr val="009999"/>
              </a:buClr>
            </a:pPr>
            <a:endParaRPr lang="bg-BG" dirty="0" smtClean="0">
              <a:solidFill>
                <a:srgbClr val="005A58"/>
              </a:solidFill>
            </a:endParaRPr>
          </a:p>
          <a:p>
            <a:pPr lvl="0">
              <a:buClr>
                <a:srgbClr val="009999"/>
              </a:buClr>
            </a:pPr>
            <a:endParaRPr lang="bg-BG" dirty="0" smtClean="0">
              <a:solidFill>
                <a:srgbClr val="005A58"/>
              </a:solidFill>
            </a:endParaRPr>
          </a:p>
          <a:p>
            <a:pPr lvl="0">
              <a:buClr>
                <a:srgbClr val="009999"/>
              </a:buClr>
            </a:pPr>
            <a:endParaRPr lang="bg-BG" dirty="0" smtClean="0"/>
          </a:p>
          <a:p>
            <a:pPr lvl="0">
              <a:buClr>
                <a:srgbClr val="009999"/>
              </a:buClr>
            </a:pPr>
            <a:endParaRPr lang="bg-BG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0975" y="6363335"/>
            <a:ext cx="43910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Ð¡Ð½Ð¸Ð¼ÐºÐ° Ð½Ð° ÐÐ½ÑÐ¾Ð³ÑÐ°Ñ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375" y="455295"/>
            <a:ext cx="936625" cy="9366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042400" y="6417250"/>
            <a:ext cx="1989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www.infograf.bg</a:t>
            </a:r>
            <a:endParaRPr lang="en-GB" sz="2000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4264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0975" y="6363335"/>
            <a:ext cx="43910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Ð¡Ð½Ð¸Ð¼ÐºÐ° Ð½Ð° ÐÐ½ÑÐ¾Ð³ÑÐ°Ñ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375" y="455295"/>
            <a:ext cx="936625" cy="936625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4294" y="626745"/>
            <a:ext cx="8886825" cy="555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9042400" y="6417250"/>
            <a:ext cx="1989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www.infograf.bg</a:t>
            </a:r>
            <a:endParaRPr lang="en-GB" sz="2000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4264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58537" y="513126"/>
            <a:ext cx="9590314" cy="832350"/>
          </a:xfrm>
        </p:spPr>
        <p:txBody>
          <a:bodyPr>
            <a:normAutofit/>
          </a:bodyPr>
          <a:lstStyle/>
          <a:p>
            <a:r>
              <a:rPr lang="bg-BG" sz="2800" b="1" dirty="0" smtClean="0">
                <a:solidFill>
                  <a:srgbClr val="254B71"/>
                </a:solidFill>
                <a:latin typeface="Cambria" pitchFamily="18" charset="0"/>
                <a:ea typeface="Cambria" pitchFamily="18" charset="0"/>
                <a:cs typeface="+mn-cs"/>
              </a:rPr>
              <a:t>КАКВО ЗАБЕЛЯЗВАМЕ</a:t>
            </a:r>
            <a:endParaRPr lang="bg-BG" sz="2800" b="1" dirty="0">
              <a:solidFill>
                <a:srgbClr val="254B71"/>
              </a:solidFill>
              <a:latin typeface="Cambria" pitchFamily="18" charset="0"/>
              <a:ea typeface="Cambria" pitchFamily="18" charset="0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19349" y="1920875"/>
            <a:ext cx="10034451" cy="4351338"/>
          </a:xfrm>
        </p:spPr>
        <p:txBody>
          <a:bodyPr/>
          <a:lstStyle/>
          <a:p>
            <a:pPr lvl="0">
              <a:buClr>
                <a:srgbClr val="254B71"/>
              </a:buClr>
            </a:pPr>
            <a:r>
              <a:rPr lang="bg-BG" dirty="0" smtClean="0"/>
              <a:t>Името на </a:t>
            </a:r>
            <a:r>
              <a:rPr lang="bg-BG" dirty="0" err="1" smtClean="0"/>
              <a:t>Евростат</a:t>
            </a:r>
            <a:r>
              <a:rPr lang="bg-BG" dirty="0" smtClean="0"/>
              <a:t> все още тежи повече от това на НСИ</a:t>
            </a:r>
          </a:p>
          <a:p>
            <a:pPr lvl="0">
              <a:buClr>
                <a:srgbClr val="254B71"/>
              </a:buClr>
            </a:pPr>
            <a:r>
              <a:rPr lang="bg-BG" dirty="0" smtClean="0"/>
              <a:t>Цитирането на едни и същи данни от единия или другия източник може да има различен ефект върху аудиторията</a:t>
            </a:r>
          </a:p>
          <a:p>
            <a:pPr lvl="0">
              <a:buClr>
                <a:srgbClr val="254B71"/>
              </a:buClr>
            </a:pPr>
            <a:r>
              <a:rPr lang="bg-BG" dirty="0" smtClean="0"/>
              <a:t>Това </a:t>
            </a:r>
            <a:r>
              <a:rPr lang="bg-BG" dirty="0" smtClean="0"/>
              <a:t>наблюдение </a:t>
            </a:r>
            <a:r>
              <a:rPr lang="bg-BG" dirty="0" smtClean="0"/>
              <a:t>важи най-вече за хора, които не разбират как работи европейската статистическа система</a:t>
            </a:r>
          </a:p>
          <a:p>
            <a:pPr lvl="0">
              <a:buClr>
                <a:srgbClr val="254B71"/>
              </a:buClr>
            </a:pPr>
            <a:endParaRPr lang="bg-BG" dirty="0" smtClean="0"/>
          </a:p>
          <a:p>
            <a:pPr lvl="0">
              <a:buClr>
                <a:srgbClr val="254B71"/>
              </a:buClr>
            </a:pPr>
            <a:endParaRPr lang="bg-BG" dirty="0" smtClean="0"/>
          </a:p>
          <a:p>
            <a:pPr lvl="0">
              <a:buClr>
                <a:srgbClr val="254B71"/>
              </a:buClr>
            </a:pPr>
            <a:endParaRPr lang="bg-BG" dirty="0" smtClean="0"/>
          </a:p>
          <a:p>
            <a:pPr lvl="0">
              <a:buClr>
                <a:srgbClr val="009999"/>
              </a:buClr>
            </a:pPr>
            <a:endParaRPr lang="en-US" dirty="0" smtClean="0">
              <a:solidFill>
                <a:srgbClr val="005A58"/>
              </a:solidFill>
            </a:endParaRPr>
          </a:p>
          <a:p>
            <a:pPr lvl="0">
              <a:buClr>
                <a:srgbClr val="009999"/>
              </a:buClr>
            </a:pPr>
            <a:endParaRPr lang="bg-BG" dirty="0" smtClean="0">
              <a:solidFill>
                <a:srgbClr val="005A58"/>
              </a:solidFill>
            </a:endParaRPr>
          </a:p>
          <a:p>
            <a:pPr lvl="0">
              <a:buClr>
                <a:srgbClr val="009999"/>
              </a:buClr>
            </a:pPr>
            <a:endParaRPr lang="bg-BG" dirty="0" smtClean="0">
              <a:solidFill>
                <a:srgbClr val="005A58"/>
              </a:solidFill>
            </a:endParaRPr>
          </a:p>
          <a:p>
            <a:pPr lvl="0">
              <a:buClr>
                <a:srgbClr val="009999"/>
              </a:buClr>
            </a:pPr>
            <a:endParaRPr lang="bg-BG" dirty="0" smtClean="0"/>
          </a:p>
          <a:p>
            <a:pPr lvl="0">
              <a:buClr>
                <a:srgbClr val="009999"/>
              </a:buClr>
            </a:pPr>
            <a:endParaRPr lang="bg-BG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0975" y="6363335"/>
            <a:ext cx="43910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Ð¡Ð½Ð¸Ð¼ÐºÐ° Ð½Ð° ÐÐ½ÑÐ¾Ð³ÑÐ°Ñ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375" y="455295"/>
            <a:ext cx="936625" cy="9366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042400" y="6417250"/>
            <a:ext cx="1989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www.infograf.bg</a:t>
            </a:r>
            <a:endParaRPr lang="en-GB" sz="2000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4264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58537" y="513126"/>
            <a:ext cx="9590314" cy="832350"/>
          </a:xfrm>
        </p:spPr>
        <p:txBody>
          <a:bodyPr>
            <a:normAutofit/>
          </a:bodyPr>
          <a:lstStyle/>
          <a:p>
            <a:r>
              <a:rPr lang="bg-BG" sz="2800" b="1" dirty="0" smtClean="0">
                <a:solidFill>
                  <a:srgbClr val="254B71"/>
                </a:solidFill>
                <a:latin typeface="Cambria" pitchFamily="18" charset="0"/>
                <a:ea typeface="Cambria" pitchFamily="18" charset="0"/>
                <a:cs typeface="+mn-cs"/>
              </a:rPr>
              <a:t>КАКВО ИСКАМЕ ДА ВИДИМ</a:t>
            </a:r>
            <a:endParaRPr lang="bg-BG" sz="2800" b="1" dirty="0">
              <a:solidFill>
                <a:srgbClr val="254B71"/>
              </a:solidFill>
              <a:latin typeface="Cambria" pitchFamily="18" charset="0"/>
              <a:ea typeface="Cambria" pitchFamily="18" charset="0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19349" y="1920875"/>
            <a:ext cx="10445931" cy="4351338"/>
          </a:xfrm>
        </p:spPr>
        <p:txBody>
          <a:bodyPr/>
          <a:lstStyle/>
          <a:p>
            <a:pPr lvl="0">
              <a:buClr>
                <a:srgbClr val="254B71"/>
              </a:buClr>
            </a:pPr>
            <a:r>
              <a:rPr lang="bg-BG" dirty="0" smtClean="0"/>
              <a:t>Още повече данни в машинно-</a:t>
            </a:r>
            <a:r>
              <a:rPr lang="bg-BG" dirty="0" err="1" smtClean="0"/>
              <a:t>четим</a:t>
            </a:r>
            <a:r>
              <a:rPr lang="bg-BG" dirty="0" smtClean="0"/>
              <a:t> формат</a:t>
            </a:r>
          </a:p>
          <a:p>
            <a:pPr lvl="0">
              <a:buClr>
                <a:srgbClr val="254B71"/>
              </a:buClr>
            </a:pPr>
            <a:r>
              <a:rPr lang="bg-BG" dirty="0" smtClean="0"/>
              <a:t>По-представителни извадки за някои редовни изследвания</a:t>
            </a:r>
          </a:p>
          <a:p>
            <a:pPr lvl="0">
              <a:buClr>
                <a:srgbClr val="254B71"/>
              </a:buClr>
            </a:pPr>
            <a:r>
              <a:rPr lang="bg-BG" dirty="0" smtClean="0"/>
              <a:t>Повече допълнителни модули към провеждани вече изследвания</a:t>
            </a:r>
            <a:endParaRPr lang="en-GB" dirty="0" smtClean="0"/>
          </a:p>
          <a:p>
            <a:pPr lvl="0">
              <a:buClr>
                <a:srgbClr val="254B71"/>
              </a:buClr>
            </a:pPr>
            <a:endParaRPr lang="bg-BG" dirty="0" smtClean="0"/>
          </a:p>
          <a:p>
            <a:pPr lvl="0">
              <a:buClr>
                <a:srgbClr val="254B71"/>
              </a:buClr>
            </a:pPr>
            <a:r>
              <a:rPr lang="bg-BG" dirty="0" smtClean="0"/>
              <a:t>Повече активност срещу неправомерното тълкуване на данни</a:t>
            </a:r>
          </a:p>
          <a:p>
            <a:pPr lvl="0">
              <a:buClr>
                <a:srgbClr val="254B71"/>
              </a:buClr>
            </a:pPr>
            <a:r>
              <a:rPr lang="bg-BG" dirty="0" smtClean="0"/>
              <a:t>Довършване на </a:t>
            </a:r>
            <a:r>
              <a:rPr lang="bg-BG" dirty="0" err="1" smtClean="0"/>
              <a:t>Инфостат</a:t>
            </a:r>
            <a:endParaRPr lang="bg-BG" dirty="0" smtClean="0"/>
          </a:p>
          <a:p>
            <a:pPr lvl="0">
              <a:buClr>
                <a:srgbClr val="254B71"/>
              </a:buClr>
            </a:pPr>
            <a:r>
              <a:rPr lang="bg-BG" dirty="0" err="1" smtClean="0"/>
              <a:t>Репликиране</a:t>
            </a:r>
            <a:r>
              <a:rPr lang="bg-BG" dirty="0" smtClean="0"/>
              <a:t> на </a:t>
            </a:r>
            <a:r>
              <a:rPr lang="en-GB" dirty="0" smtClean="0"/>
              <a:t>Statistics Explained </a:t>
            </a:r>
            <a:r>
              <a:rPr lang="bg-BG" dirty="0" smtClean="0"/>
              <a:t>на </a:t>
            </a:r>
            <a:r>
              <a:rPr lang="bg-BG" dirty="0" err="1" smtClean="0"/>
              <a:t>Евростат</a:t>
            </a:r>
            <a:endParaRPr lang="bg-BG" dirty="0" smtClean="0"/>
          </a:p>
          <a:p>
            <a:pPr lvl="0">
              <a:buClr>
                <a:srgbClr val="254B71"/>
              </a:buClr>
              <a:buNone/>
            </a:pPr>
            <a:endParaRPr lang="bg-BG" dirty="0" smtClean="0"/>
          </a:p>
          <a:p>
            <a:pPr lvl="0">
              <a:buClr>
                <a:srgbClr val="254B71"/>
              </a:buClr>
              <a:buNone/>
            </a:pPr>
            <a:endParaRPr lang="bg-BG" dirty="0" smtClean="0"/>
          </a:p>
          <a:p>
            <a:pPr lvl="0">
              <a:buClr>
                <a:srgbClr val="254B71"/>
              </a:buClr>
            </a:pPr>
            <a:endParaRPr lang="bg-BG" dirty="0" smtClean="0"/>
          </a:p>
          <a:p>
            <a:pPr lvl="0">
              <a:buClr>
                <a:srgbClr val="009999"/>
              </a:buClr>
            </a:pPr>
            <a:endParaRPr lang="en-US" dirty="0" smtClean="0">
              <a:solidFill>
                <a:srgbClr val="005A58"/>
              </a:solidFill>
            </a:endParaRPr>
          </a:p>
          <a:p>
            <a:pPr lvl="0">
              <a:buClr>
                <a:srgbClr val="009999"/>
              </a:buClr>
            </a:pPr>
            <a:endParaRPr lang="bg-BG" dirty="0" smtClean="0">
              <a:solidFill>
                <a:srgbClr val="005A58"/>
              </a:solidFill>
            </a:endParaRPr>
          </a:p>
          <a:p>
            <a:pPr lvl="0">
              <a:buClr>
                <a:srgbClr val="009999"/>
              </a:buClr>
            </a:pPr>
            <a:endParaRPr lang="bg-BG" dirty="0" smtClean="0">
              <a:solidFill>
                <a:srgbClr val="005A58"/>
              </a:solidFill>
            </a:endParaRPr>
          </a:p>
          <a:p>
            <a:pPr lvl="0">
              <a:buClr>
                <a:srgbClr val="009999"/>
              </a:buClr>
            </a:pPr>
            <a:endParaRPr lang="bg-BG" dirty="0" smtClean="0"/>
          </a:p>
          <a:p>
            <a:pPr lvl="0">
              <a:buClr>
                <a:srgbClr val="009999"/>
              </a:buClr>
            </a:pPr>
            <a:endParaRPr lang="bg-BG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0975" y="6363335"/>
            <a:ext cx="43910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Ð¡Ð½Ð¸Ð¼ÐºÐ° Ð½Ð° ÐÐ½ÑÐ¾Ð³ÑÐ°Ñ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375" y="455295"/>
            <a:ext cx="936625" cy="9366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042400" y="6417250"/>
            <a:ext cx="1989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www.infograf.bg</a:t>
            </a:r>
            <a:endParaRPr lang="en-GB" sz="2000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4264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Ð¡Ð½Ð¸Ð¼ÐºÐ° Ð½Ð° ÐÐ½ÑÐ¾Ð³ÑÐ°Ñ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789" y="243840"/>
            <a:ext cx="11959771" cy="627888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032439" y="4927600"/>
            <a:ext cx="59817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bg-BG" sz="32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Благодаря Ви за вниманието!</a:t>
            </a:r>
          </a:p>
          <a:p>
            <a:endParaRPr lang="bg-BG" sz="3200" dirty="0" smtClean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  <a:p>
            <a:pPr algn="r"/>
            <a:r>
              <a:rPr lang="en-GB" sz="32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infograf.bg</a:t>
            </a:r>
            <a:endParaRPr lang="en-GB" sz="3200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6084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58537" y="513126"/>
            <a:ext cx="9590314" cy="832350"/>
          </a:xfrm>
        </p:spPr>
        <p:txBody>
          <a:bodyPr>
            <a:normAutofit/>
          </a:bodyPr>
          <a:lstStyle/>
          <a:p>
            <a:r>
              <a:rPr lang="bg-BG" sz="2800" b="1" dirty="0" smtClean="0">
                <a:solidFill>
                  <a:srgbClr val="254B71"/>
                </a:solidFill>
                <a:latin typeface="Cambria" pitchFamily="18" charset="0"/>
                <a:ea typeface="Cambria" pitchFamily="18" charset="0"/>
                <a:cs typeface="+mn-cs"/>
              </a:rPr>
              <a:t>КАКВО Е ИНФОГРАФ?</a:t>
            </a:r>
            <a:endParaRPr lang="bg-BG" sz="2800" b="1" dirty="0">
              <a:solidFill>
                <a:srgbClr val="254B71"/>
              </a:solidFill>
              <a:latin typeface="Cambria" pitchFamily="18" charset="0"/>
              <a:ea typeface="Cambria" pitchFamily="18" charset="0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19349" y="1626235"/>
            <a:ext cx="10598331" cy="4351338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254B71"/>
              </a:buClr>
              <a:buNone/>
            </a:pPr>
            <a:r>
              <a:rPr lang="en-GB" b="1" dirty="0" smtClean="0">
                <a:solidFill>
                  <a:srgbClr val="254B71"/>
                </a:solidFill>
              </a:rPr>
              <a:t>WWW.INFOGRAF.BG</a:t>
            </a:r>
          </a:p>
          <a:p>
            <a:pPr lvl="0">
              <a:buClr>
                <a:srgbClr val="254B71"/>
              </a:buClr>
            </a:pPr>
            <a:r>
              <a:rPr lang="bg-BG" dirty="0" smtClean="0"/>
              <a:t>Създаден през 2016 г.</a:t>
            </a:r>
          </a:p>
          <a:p>
            <a:pPr lvl="0">
              <a:buClr>
                <a:srgbClr val="254B71"/>
              </a:buClr>
            </a:pPr>
            <a:r>
              <a:rPr lang="bg-BG" dirty="0" smtClean="0"/>
              <a:t>Платформа, насочена към:</a:t>
            </a:r>
          </a:p>
          <a:p>
            <a:pPr lvl="1">
              <a:buClr>
                <a:srgbClr val="254B71"/>
              </a:buClr>
              <a:buFont typeface="Courier New" pitchFamily="49" charset="0"/>
              <a:buChar char="o"/>
            </a:pPr>
            <a:r>
              <a:rPr lang="bg-BG" sz="2800" dirty="0" smtClean="0"/>
              <a:t>Акцент върху</a:t>
            </a:r>
            <a:r>
              <a:rPr lang="bg-BG" sz="2800" dirty="0" smtClean="0">
                <a:solidFill>
                  <a:srgbClr val="254B71"/>
                </a:solidFill>
              </a:rPr>
              <a:t> важните числа </a:t>
            </a:r>
            <a:r>
              <a:rPr lang="bg-BG" sz="2800" dirty="0" smtClean="0"/>
              <a:t>на нашето време</a:t>
            </a:r>
          </a:p>
          <a:p>
            <a:pPr lvl="1">
              <a:buClr>
                <a:srgbClr val="254B71"/>
              </a:buClr>
              <a:buFont typeface="Courier New" pitchFamily="49" charset="0"/>
              <a:buChar char="o"/>
            </a:pPr>
            <a:r>
              <a:rPr lang="bg-BG" sz="2800" dirty="0" smtClean="0"/>
              <a:t>Борба с </a:t>
            </a:r>
            <a:r>
              <a:rPr lang="bg-BG" sz="2800" dirty="0" smtClean="0">
                <a:solidFill>
                  <a:schemeClr val="accent1">
                    <a:lumMod val="50000"/>
                  </a:schemeClr>
                </a:solidFill>
              </a:rPr>
              <a:t>информационния шум </a:t>
            </a:r>
            <a:r>
              <a:rPr lang="bg-BG" sz="2800" dirty="0" smtClean="0"/>
              <a:t>и</a:t>
            </a:r>
            <a:r>
              <a:rPr lang="bg-BG" sz="2800" dirty="0" smtClean="0">
                <a:solidFill>
                  <a:schemeClr val="accent1">
                    <a:lumMod val="50000"/>
                  </a:schemeClr>
                </a:solidFill>
              </a:rPr>
              <a:t> терминологичния </a:t>
            </a:r>
            <a:r>
              <a:rPr lang="bg-BG" sz="2800" dirty="0" err="1" smtClean="0">
                <a:solidFill>
                  <a:schemeClr val="accent1">
                    <a:lumMod val="50000"/>
                  </a:schemeClr>
                </a:solidFill>
              </a:rPr>
              <a:t>популизъм</a:t>
            </a:r>
            <a:endParaRPr lang="bg-BG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Clr>
                <a:srgbClr val="254B71"/>
              </a:buClr>
              <a:buFont typeface="Courier New" pitchFamily="49" charset="0"/>
              <a:buChar char="o"/>
            </a:pPr>
            <a:r>
              <a:rPr lang="bg-BG" sz="2800" dirty="0" smtClean="0"/>
              <a:t>Повишаване на </a:t>
            </a:r>
            <a:r>
              <a:rPr lang="bg-BG" sz="2800" dirty="0" smtClean="0">
                <a:solidFill>
                  <a:schemeClr val="accent1">
                    <a:lumMod val="50000"/>
                  </a:schemeClr>
                </a:solidFill>
              </a:rPr>
              <a:t>информационната култура</a:t>
            </a:r>
            <a:endParaRPr lang="en-GB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buClr>
                <a:srgbClr val="254B71"/>
              </a:buClr>
            </a:pPr>
            <a:endParaRPr lang="bg-BG" dirty="0" smtClean="0"/>
          </a:p>
          <a:p>
            <a:pPr lvl="0">
              <a:buClr>
                <a:srgbClr val="254B71"/>
              </a:buClr>
              <a:buNone/>
            </a:pPr>
            <a:r>
              <a:rPr lang="bg-BG" b="1" dirty="0" smtClean="0">
                <a:solidFill>
                  <a:srgbClr val="254B71"/>
                </a:solidFill>
              </a:rPr>
              <a:t>ИНФОГРАФ ООД</a:t>
            </a:r>
          </a:p>
          <a:p>
            <a:pPr lvl="0">
              <a:buClr>
                <a:srgbClr val="254B71"/>
              </a:buClr>
            </a:pPr>
            <a:r>
              <a:rPr lang="bg-BG" dirty="0" smtClean="0"/>
              <a:t>Изработва специализирани уебсайтове и приложения като </a:t>
            </a:r>
            <a:r>
              <a:rPr lang="en-GB" dirty="0" smtClean="0">
                <a:solidFill>
                  <a:srgbClr val="254B71"/>
                </a:solidFill>
              </a:rPr>
              <a:t>www.kolkodavam.bg</a:t>
            </a:r>
            <a:endParaRPr lang="bg-BG" dirty="0" smtClean="0">
              <a:solidFill>
                <a:srgbClr val="254B71"/>
              </a:solidFill>
            </a:endParaRPr>
          </a:p>
          <a:p>
            <a:pPr lvl="0">
              <a:buClr>
                <a:srgbClr val="254B71"/>
              </a:buClr>
            </a:pPr>
            <a:endParaRPr lang="bg-BG" dirty="0" smtClean="0"/>
          </a:p>
          <a:p>
            <a:pPr lvl="0">
              <a:buClr>
                <a:srgbClr val="254B71"/>
              </a:buClr>
            </a:pPr>
            <a:endParaRPr lang="bg-BG" dirty="0" smtClean="0"/>
          </a:p>
          <a:p>
            <a:pPr lvl="0">
              <a:buClr>
                <a:srgbClr val="254B71"/>
              </a:buClr>
            </a:pPr>
            <a:endParaRPr lang="bg-BG" dirty="0" smtClean="0"/>
          </a:p>
          <a:p>
            <a:pPr lvl="0">
              <a:buClr>
                <a:srgbClr val="009999"/>
              </a:buClr>
            </a:pPr>
            <a:endParaRPr lang="en-US" dirty="0" smtClean="0">
              <a:solidFill>
                <a:srgbClr val="005A58"/>
              </a:solidFill>
            </a:endParaRPr>
          </a:p>
          <a:p>
            <a:pPr lvl="0">
              <a:buClr>
                <a:srgbClr val="009999"/>
              </a:buClr>
            </a:pPr>
            <a:endParaRPr lang="bg-BG" dirty="0" smtClean="0">
              <a:solidFill>
                <a:srgbClr val="005A58"/>
              </a:solidFill>
            </a:endParaRPr>
          </a:p>
          <a:p>
            <a:pPr lvl="0">
              <a:buClr>
                <a:srgbClr val="009999"/>
              </a:buClr>
            </a:pPr>
            <a:endParaRPr lang="bg-BG" dirty="0" smtClean="0">
              <a:solidFill>
                <a:srgbClr val="005A58"/>
              </a:solidFill>
            </a:endParaRPr>
          </a:p>
          <a:p>
            <a:pPr lvl="0">
              <a:buClr>
                <a:srgbClr val="009999"/>
              </a:buClr>
            </a:pPr>
            <a:endParaRPr lang="bg-BG" dirty="0" smtClean="0"/>
          </a:p>
          <a:p>
            <a:pPr lvl="0">
              <a:buClr>
                <a:srgbClr val="009999"/>
              </a:buClr>
            </a:pPr>
            <a:endParaRPr lang="bg-BG" dirty="0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0975" y="6363335"/>
            <a:ext cx="43910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Ð¡Ð½Ð¸Ð¼ÐºÐ° Ð½Ð° ÐÐ½ÑÐ¾Ð³ÑÐ°Ñ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375" y="455295"/>
            <a:ext cx="936625" cy="9366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042400" y="6417250"/>
            <a:ext cx="1989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www.infograf.bg</a:t>
            </a:r>
            <a:endParaRPr lang="en-GB" sz="2000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4264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58537" y="513126"/>
            <a:ext cx="9590314" cy="832350"/>
          </a:xfrm>
        </p:spPr>
        <p:txBody>
          <a:bodyPr>
            <a:normAutofit/>
          </a:bodyPr>
          <a:lstStyle/>
          <a:p>
            <a:r>
              <a:rPr lang="bg-BG" sz="2800" b="1" dirty="0" smtClean="0">
                <a:solidFill>
                  <a:srgbClr val="254B71"/>
                </a:solidFill>
                <a:latin typeface="Cambria" pitchFamily="18" charset="0"/>
                <a:ea typeface="Cambria" pitchFamily="18" charset="0"/>
                <a:cs typeface="+mn-cs"/>
              </a:rPr>
              <a:t>РОЛЯТА НА ИНФОГРАФ</a:t>
            </a:r>
            <a:endParaRPr lang="bg-BG" sz="2800" b="1" dirty="0">
              <a:solidFill>
                <a:srgbClr val="254B71"/>
              </a:solidFill>
              <a:latin typeface="Cambria" pitchFamily="18" charset="0"/>
              <a:ea typeface="Cambria" pitchFamily="18" charset="0"/>
              <a:cs typeface="+mn-cs"/>
            </a:endParaRPr>
          </a:p>
        </p:txBody>
      </p:sp>
      <p:pic>
        <p:nvPicPr>
          <p:cNvPr id="25602" name="Picture 2" descr="Ð¡Ð½Ð¸Ð¼ÐºÐ° Ð½Ð° ÐÐ½ÑÐ¾Ð³ÑÐ°Ñ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75" y="455295"/>
            <a:ext cx="936625" cy="936625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314960" y="1666240"/>
          <a:ext cx="11602720" cy="4472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" descr="Ð¡Ð½Ð¸Ð¼ÐºÐ° Ð½Ð° ÐÐ½ÑÐ¾Ð³ÑÐ°Ñ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7335" y="3015615"/>
            <a:ext cx="936625" cy="936625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00975" y="6363335"/>
            <a:ext cx="43910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9042400" y="6417250"/>
            <a:ext cx="1989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www.infograf.bg</a:t>
            </a:r>
            <a:endParaRPr lang="en-GB" sz="2000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4264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58537" y="513126"/>
            <a:ext cx="9590314" cy="832350"/>
          </a:xfrm>
        </p:spPr>
        <p:txBody>
          <a:bodyPr>
            <a:normAutofit/>
          </a:bodyPr>
          <a:lstStyle/>
          <a:p>
            <a:r>
              <a:rPr lang="bg-BG" sz="2800" b="1" dirty="0" smtClean="0">
                <a:solidFill>
                  <a:srgbClr val="254B71"/>
                </a:solidFill>
                <a:latin typeface="Cambria" pitchFamily="18" charset="0"/>
                <a:ea typeface="Cambria" pitchFamily="18" charset="0"/>
                <a:cs typeface="+mn-cs"/>
              </a:rPr>
              <a:t>ИНФОРМАЦИОННА ХИГИЕНА</a:t>
            </a:r>
            <a:endParaRPr lang="bg-BG" sz="2800" b="1" dirty="0">
              <a:solidFill>
                <a:srgbClr val="254B71"/>
              </a:solidFill>
              <a:latin typeface="Cambria" pitchFamily="18" charset="0"/>
              <a:ea typeface="Cambria" pitchFamily="18" charset="0"/>
              <a:cs typeface="+mn-cs"/>
            </a:endParaRPr>
          </a:p>
        </p:txBody>
      </p:sp>
      <p:pic>
        <p:nvPicPr>
          <p:cNvPr id="6" name="Picture 2" descr="Ð¡Ð½Ð¸Ð¼ÐºÐ° Ð½Ð° ÐÐ½ÑÐ¾Ð³ÑÐ°Ñ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75" y="455295"/>
            <a:ext cx="936625" cy="936625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7794" y="1189602"/>
            <a:ext cx="9524365" cy="565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44264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58537" y="513126"/>
            <a:ext cx="9590314" cy="832350"/>
          </a:xfrm>
        </p:spPr>
        <p:txBody>
          <a:bodyPr>
            <a:normAutofit/>
          </a:bodyPr>
          <a:lstStyle/>
          <a:p>
            <a:r>
              <a:rPr lang="bg-BG" sz="2800" b="1" dirty="0" smtClean="0">
                <a:solidFill>
                  <a:srgbClr val="254B71"/>
                </a:solidFill>
                <a:latin typeface="Cambria" pitchFamily="18" charset="0"/>
                <a:ea typeface="Cambria" pitchFamily="18" charset="0"/>
                <a:cs typeface="+mn-cs"/>
              </a:rPr>
              <a:t>РАЗБИВАНЕ НА МИТОВЕ</a:t>
            </a:r>
            <a:endParaRPr lang="bg-BG" sz="2800" b="1" dirty="0">
              <a:solidFill>
                <a:srgbClr val="254B71"/>
              </a:solidFill>
              <a:latin typeface="Cambria" pitchFamily="18" charset="0"/>
              <a:ea typeface="Cambria" pitchFamily="18" charset="0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19349" y="1920875"/>
            <a:ext cx="10034451" cy="4351338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254B71"/>
              </a:buClr>
              <a:buNone/>
            </a:pPr>
            <a:r>
              <a:rPr lang="bg-BG" dirty="0" smtClean="0"/>
              <a:t>Митовете са следствие основно от:</a:t>
            </a:r>
          </a:p>
          <a:p>
            <a:pPr lvl="0">
              <a:buClr>
                <a:srgbClr val="254B71"/>
              </a:buClr>
            </a:pPr>
            <a:r>
              <a:rPr lang="bg-BG" dirty="0" err="1" smtClean="0"/>
              <a:t>Фиксацията</a:t>
            </a:r>
            <a:r>
              <a:rPr lang="bg-BG" dirty="0" smtClean="0"/>
              <a:t> на медиите върху негативното и шокиращото</a:t>
            </a:r>
          </a:p>
          <a:p>
            <a:pPr lvl="0">
              <a:buClr>
                <a:srgbClr val="254B71"/>
              </a:buClr>
            </a:pPr>
            <a:r>
              <a:rPr lang="bg-BG" dirty="0" smtClean="0"/>
              <a:t>Липса на информационна хигиена сред гражданите</a:t>
            </a:r>
          </a:p>
          <a:p>
            <a:pPr lvl="0">
              <a:buClr>
                <a:srgbClr val="254B71"/>
              </a:buClr>
            </a:pPr>
            <a:r>
              <a:rPr lang="bg-BG" dirty="0" err="1" smtClean="0"/>
              <a:t>Популизъм</a:t>
            </a:r>
            <a:endParaRPr lang="bg-BG" dirty="0" smtClean="0"/>
          </a:p>
          <a:p>
            <a:pPr lvl="0">
              <a:buClr>
                <a:srgbClr val="254B71"/>
              </a:buClr>
              <a:buNone/>
            </a:pPr>
            <a:endParaRPr lang="bg-BG" dirty="0" smtClean="0"/>
          </a:p>
          <a:p>
            <a:pPr lvl="0">
              <a:buClr>
                <a:srgbClr val="254B71"/>
              </a:buClr>
              <a:buNone/>
            </a:pPr>
            <a:r>
              <a:rPr lang="bg-BG" dirty="0" smtClean="0"/>
              <a:t>Три примера:</a:t>
            </a:r>
          </a:p>
          <a:p>
            <a:pPr lvl="0">
              <a:buClr>
                <a:srgbClr val="254B71"/>
              </a:buClr>
            </a:pPr>
            <a:r>
              <a:rPr lang="bg-BG" dirty="0" smtClean="0"/>
              <a:t>Минимална заплата у нас изостава от тази в други страни</a:t>
            </a:r>
          </a:p>
          <a:p>
            <a:pPr lvl="0">
              <a:buClr>
                <a:srgbClr val="254B71"/>
              </a:buClr>
            </a:pPr>
            <a:r>
              <a:rPr lang="bg-BG" dirty="0" smtClean="0"/>
              <a:t>Различията </a:t>
            </a:r>
            <a:r>
              <a:rPr lang="bg-BG" dirty="0" smtClean="0"/>
              <a:t>между регионите у нас са най-големи</a:t>
            </a:r>
          </a:p>
          <a:p>
            <a:pPr lvl="0">
              <a:buClr>
                <a:srgbClr val="254B71"/>
              </a:buClr>
            </a:pPr>
            <a:r>
              <a:rPr lang="bg-BG" dirty="0" smtClean="0"/>
              <a:t>Данъците у нас са ниски</a:t>
            </a:r>
          </a:p>
          <a:p>
            <a:pPr lvl="0">
              <a:buClr>
                <a:srgbClr val="254B71"/>
              </a:buClr>
              <a:buNone/>
            </a:pPr>
            <a:endParaRPr lang="bg-BG" dirty="0" smtClean="0"/>
          </a:p>
          <a:p>
            <a:pPr lvl="0">
              <a:buClr>
                <a:srgbClr val="254B71"/>
              </a:buClr>
            </a:pPr>
            <a:endParaRPr lang="bg-BG" dirty="0" smtClean="0"/>
          </a:p>
          <a:p>
            <a:pPr lvl="0">
              <a:buClr>
                <a:srgbClr val="254B71"/>
              </a:buClr>
            </a:pPr>
            <a:endParaRPr lang="bg-BG" dirty="0" smtClean="0"/>
          </a:p>
          <a:p>
            <a:pPr lvl="0">
              <a:buClr>
                <a:srgbClr val="009999"/>
              </a:buClr>
            </a:pPr>
            <a:endParaRPr lang="en-US" dirty="0" smtClean="0">
              <a:solidFill>
                <a:srgbClr val="005A58"/>
              </a:solidFill>
            </a:endParaRPr>
          </a:p>
          <a:p>
            <a:pPr lvl="0">
              <a:buClr>
                <a:srgbClr val="009999"/>
              </a:buClr>
            </a:pPr>
            <a:endParaRPr lang="bg-BG" dirty="0" smtClean="0">
              <a:solidFill>
                <a:srgbClr val="005A58"/>
              </a:solidFill>
            </a:endParaRPr>
          </a:p>
          <a:p>
            <a:pPr lvl="0">
              <a:buClr>
                <a:srgbClr val="009999"/>
              </a:buClr>
            </a:pPr>
            <a:endParaRPr lang="bg-BG" dirty="0" smtClean="0">
              <a:solidFill>
                <a:srgbClr val="005A58"/>
              </a:solidFill>
            </a:endParaRPr>
          </a:p>
          <a:p>
            <a:pPr lvl="0">
              <a:buClr>
                <a:srgbClr val="009999"/>
              </a:buClr>
            </a:pPr>
            <a:endParaRPr lang="bg-BG" dirty="0" smtClean="0"/>
          </a:p>
          <a:p>
            <a:pPr lvl="0">
              <a:buClr>
                <a:srgbClr val="009999"/>
              </a:buClr>
            </a:pPr>
            <a:endParaRPr lang="bg-BG" dirty="0" smtClean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0975" y="6363335"/>
            <a:ext cx="43910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Ð¡Ð½Ð¸Ð¼ÐºÐ° Ð½Ð° ÐÐ½ÑÐ¾Ð³ÑÐ°Ñ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375" y="455295"/>
            <a:ext cx="936625" cy="9366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042400" y="6417250"/>
            <a:ext cx="1989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www.infograf.bg</a:t>
            </a:r>
            <a:endParaRPr lang="en-GB" sz="2000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4264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58536" y="513126"/>
            <a:ext cx="10488023" cy="832350"/>
          </a:xfrm>
        </p:spPr>
        <p:txBody>
          <a:bodyPr>
            <a:normAutofit fontScale="90000"/>
          </a:bodyPr>
          <a:lstStyle/>
          <a:p>
            <a:r>
              <a:rPr lang="bg-BG" sz="2800" b="1" dirty="0" smtClean="0">
                <a:solidFill>
                  <a:srgbClr val="254B71"/>
                </a:solidFill>
                <a:latin typeface="Cambria" pitchFamily="18" charset="0"/>
                <a:ea typeface="Cambria" pitchFamily="18" charset="0"/>
                <a:cs typeface="+mn-cs"/>
              </a:rPr>
              <a:t>Покупателна способност на минималната заплата в България</a:t>
            </a:r>
            <a:br>
              <a:rPr lang="bg-BG" sz="2800" b="1" dirty="0" smtClean="0">
                <a:solidFill>
                  <a:srgbClr val="254B71"/>
                </a:solidFill>
                <a:latin typeface="Cambria" pitchFamily="18" charset="0"/>
                <a:ea typeface="Cambria" pitchFamily="18" charset="0"/>
                <a:cs typeface="+mn-cs"/>
              </a:rPr>
            </a:br>
            <a:r>
              <a:rPr lang="bg-BG" sz="2200" b="1" dirty="0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  <a:cs typeface="+mn-cs"/>
              </a:rPr>
              <a:t>% от тази в други страни на ЕС</a:t>
            </a:r>
            <a:endParaRPr lang="bg-BG" sz="2800" b="1" dirty="0">
              <a:solidFill>
                <a:schemeClr val="accent1"/>
              </a:solidFill>
              <a:latin typeface="Cambria" pitchFamily="18" charset="0"/>
              <a:ea typeface="Cambria" pitchFamily="18" charset="0"/>
              <a:cs typeface="+mn-cs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0975" y="6363335"/>
            <a:ext cx="43910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Ð¡Ð½Ð¸Ð¼ÐºÐ° Ð½Ð° ÐÐ½ÑÐ¾Ð³ÑÐ°Ñ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375" y="455295"/>
            <a:ext cx="936625" cy="936625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2062" y="1270000"/>
            <a:ext cx="10237147" cy="498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9042400" y="6417250"/>
            <a:ext cx="1989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www.infograf.bg</a:t>
            </a:r>
            <a:endParaRPr lang="en-GB" sz="2000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4264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0975" y="6363335"/>
            <a:ext cx="43910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Ð¡Ð½Ð¸Ð¼ÐºÐ° Ð½Ð° ÐÐ½ÑÐ¾Ð³ÑÐ°Ñ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375" y="455295"/>
            <a:ext cx="936625" cy="9366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042400" y="6417250"/>
            <a:ext cx="1989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www.infograf.bg</a:t>
            </a:r>
            <a:endParaRPr lang="en-GB" sz="2000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t="10698"/>
          <a:stretch>
            <a:fillRect/>
          </a:stretch>
        </p:blipFill>
        <p:spPr bwMode="auto">
          <a:xfrm>
            <a:off x="1398904" y="1391920"/>
            <a:ext cx="8395335" cy="490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58536" y="513126"/>
            <a:ext cx="10488023" cy="832350"/>
          </a:xfrm>
        </p:spPr>
        <p:txBody>
          <a:bodyPr>
            <a:normAutofit/>
          </a:bodyPr>
          <a:lstStyle/>
          <a:p>
            <a:r>
              <a:rPr lang="bg-BG" sz="2800" b="1" dirty="0" smtClean="0">
                <a:solidFill>
                  <a:srgbClr val="254B71"/>
                </a:solidFill>
                <a:latin typeface="Cambria" pitchFamily="18" charset="0"/>
                <a:ea typeface="Cambria" pitchFamily="18" charset="0"/>
                <a:cs typeface="+mn-cs"/>
              </a:rPr>
              <a:t>Разлика в благосъстоянието на европейските райони</a:t>
            </a:r>
            <a:br>
              <a:rPr lang="bg-BG" sz="2800" b="1" dirty="0" smtClean="0">
                <a:solidFill>
                  <a:srgbClr val="254B71"/>
                </a:solidFill>
                <a:latin typeface="Cambria" pitchFamily="18" charset="0"/>
                <a:ea typeface="Cambria" pitchFamily="18" charset="0"/>
                <a:cs typeface="+mn-cs"/>
              </a:rPr>
            </a:br>
            <a:r>
              <a:rPr lang="bg-BG" sz="2200" b="1" dirty="0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  <a:cs typeface="+mn-cs"/>
              </a:rPr>
              <a:t>БВП/глава (СПС) като % от средното за ЕС</a:t>
            </a:r>
            <a:endParaRPr lang="bg-BG" sz="2800" b="1" dirty="0">
              <a:solidFill>
                <a:schemeClr val="accent1"/>
              </a:solidFill>
              <a:latin typeface="Cambria" pitchFamily="18" charset="0"/>
              <a:ea typeface="Cambria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4264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5734" y="1371600"/>
            <a:ext cx="10925625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58537" y="513126"/>
            <a:ext cx="9590314" cy="832350"/>
          </a:xfrm>
        </p:spPr>
        <p:txBody>
          <a:bodyPr>
            <a:normAutofit/>
          </a:bodyPr>
          <a:lstStyle/>
          <a:p>
            <a:r>
              <a:rPr lang="bg-BG" sz="2800" b="1" dirty="0" smtClean="0">
                <a:solidFill>
                  <a:srgbClr val="254B71"/>
                </a:solidFill>
                <a:latin typeface="Cambria" pitchFamily="18" charset="0"/>
                <a:ea typeface="Cambria" pitchFamily="18" charset="0"/>
                <a:cs typeface="+mn-cs"/>
              </a:rPr>
              <a:t>РАЗБИВАНЕ НА МИТОВЕ НА ЛИЧНО НИВО</a:t>
            </a:r>
            <a:endParaRPr lang="bg-BG" sz="2800" b="1" dirty="0">
              <a:solidFill>
                <a:srgbClr val="254B71"/>
              </a:solidFill>
              <a:latin typeface="Cambria" pitchFamily="18" charset="0"/>
              <a:ea typeface="Cambria" pitchFamily="18" charset="0"/>
              <a:cs typeface="+mn-cs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0975" y="6363335"/>
            <a:ext cx="43910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Ð¡Ð½Ð¸Ð¼ÐºÐ° Ð½Ð° ÐÐ½ÑÐ¾Ð³ÑÐ°Ñ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375" y="455295"/>
            <a:ext cx="936625" cy="9366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042400" y="6417250"/>
            <a:ext cx="2515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www.kolkodavam.bg</a:t>
            </a:r>
            <a:endParaRPr lang="en-GB" sz="2000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4264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58537" y="513126"/>
            <a:ext cx="9590314" cy="832350"/>
          </a:xfrm>
        </p:spPr>
        <p:txBody>
          <a:bodyPr>
            <a:normAutofit/>
          </a:bodyPr>
          <a:lstStyle/>
          <a:p>
            <a:r>
              <a:rPr lang="bg-BG" sz="2800" b="1" dirty="0" smtClean="0">
                <a:solidFill>
                  <a:srgbClr val="254B71"/>
                </a:solidFill>
                <a:latin typeface="Cambria" pitchFamily="18" charset="0"/>
                <a:ea typeface="Cambria" pitchFamily="18" charset="0"/>
                <a:cs typeface="+mn-cs"/>
              </a:rPr>
              <a:t>БОРБА С ТЕРМИНОЛОГИЧНИЯ ПОПУЛИЗЪМ</a:t>
            </a:r>
            <a:endParaRPr lang="bg-BG" sz="2800" b="1" dirty="0">
              <a:solidFill>
                <a:srgbClr val="254B71"/>
              </a:solidFill>
              <a:latin typeface="Cambria" pitchFamily="18" charset="0"/>
              <a:ea typeface="Cambria" pitchFamily="18" charset="0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19349" y="1920875"/>
            <a:ext cx="10034451" cy="4351338"/>
          </a:xfrm>
        </p:spPr>
        <p:txBody>
          <a:bodyPr/>
          <a:lstStyle/>
          <a:p>
            <a:pPr marL="0" lvl="0" indent="0">
              <a:buClr>
                <a:srgbClr val="254B71"/>
              </a:buClr>
              <a:buNone/>
            </a:pPr>
            <a:r>
              <a:rPr lang="bg-BG" dirty="0" smtClean="0">
                <a:solidFill>
                  <a:srgbClr val="254B71"/>
                </a:solidFill>
              </a:rPr>
              <a:t>“Работещи бедни” - една от най-често малтретираните дефиниции в публичното пространство</a:t>
            </a:r>
          </a:p>
          <a:p>
            <a:pPr lvl="0">
              <a:buClr>
                <a:srgbClr val="254B71"/>
              </a:buClr>
            </a:pPr>
            <a:endParaRPr lang="bg-BG" dirty="0" smtClean="0"/>
          </a:p>
          <a:p>
            <a:pPr lvl="0">
              <a:buClr>
                <a:srgbClr val="254B71"/>
              </a:buClr>
            </a:pPr>
            <a:r>
              <a:rPr lang="bg-BG" dirty="0" smtClean="0"/>
              <a:t>Заетостта е лична характеристика</a:t>
            </a:r>
          </a:p>
          <a:p>
            <a:pPr lvl="0">
              <a:buClr>
                <a:srgbClr val="254B71"/>
              </a:buClr>
            </a:pPr>
            <a:r>
              <a:rPr lang="bg-BG" dirty="0" smtClean="0"/>
              <a:t>Бедността е характеристика на домакинството</a:t>
            </a:r>
          </a:p>
          <a:p>
            <a:pPr lvl="0">
              <a:buClr>
                <a:srgbClr val="254B71"/>
              </a:buClr>
            </a:pPr>
            <a:r>
              <a:rPr lang="bg-BG" dirty="0" smtClean="0"/>
              <a:t>Няма как едно лице да получава минимална заплата и да бъде бедно, ако живее само</a:t>
            </a:r>
          </a:p>
          <a:p>
            <a:pPr lvl="0">
              <a:buClr>
                <a:srgbClr val="254B71"/>
              </a:buClr>
            </a:pPr>
            <a:endParaRPr lang="bg-BG" dirty="0" smtClean="0"/>
          </a:p>
          <a:p>
            <a:pPr lvl="0">
              <a:buClr>
                <a:srgbClr val="254B71"/>
              </a:buClr>
            </a:pPr>
            <a:endParaRPr lang="bg-BG" dirty="0" smtClean="0"/>
          </a:p>
          <a:p>
            <a:pPr lvl="0">
              <a:buClr>
                <a:srgbClr val="254B71"/>
              </a:buClr>
            </a:pPr>
            <a:endParaRPr lang="bg-BG" dirty="0" smtClean="0"/>
          </a:p>
          <a:p>
            <a:pPr lvl="0">
              <a:buClr>
                <a:srgbClr val="254B71"/>
              </a:buClr>
            </a:pPr>
            <a:endParaRPr lang="bg-BG" dirty="0" smtClean="0"/>
          </a:p>
          <a:p>
            <a:pPr lvl="0">
              <a:buClr>
                <a:srgbClr val="009999"/>
              </a:buClr>
            </a:pPr>
            <a:endParaRPr lang="en-US" dirty="0" smtClean="0">
              <a:solidFill>
                <a:srgbClr val="005A58"/>
              </a:solidFill>
            </a:endParaRPr>
          </a:p>
          <a:p>
            <a:pPr lvl="0">
              <a:buClr>
                <a:srgbClr val="009999"/>
              </a:buClr>
            </a:pPr>
            <a:endParaRPr lang="bg-BG" dirty="0" smtClean="0">
              <a:solidFill>
                <a:srgbClr val="005A58"/>
              </a:solidFill>
            </a:endParaRPr>
          </a:p>
          <a:p>
            <a:pPr lvl="0">
              <a:buClr>
                <a:srgbClr val="009999"/>
              </a:buClr>
            </a:pPr>
            <a:endParaRPr lang="bg-BG" dirty="0" smtClean="0">
              <a:solidFill>
                <a:srgbClr val="005A58"/>
              </a:solidFill>
            </a:endParaRPr>
          </a:p>
          <a:p>
            <a:pPr lvl="0">
              <a:buClr>
                <a:srgbClr val="009999"/>
              </a:buClr>
            </a:pPr>
            <a:endParaRPr lang="bg-BG" dirty="0" smtClean="0"/>
          </a:p>
          <a:p>
            <a:pPr lvl="0">
              <a:buClr>
                <a:srgbClr val="009999"/>
              </a:buClr>
            </a:pPr>
            <a:endParaRPr lang="bg-BG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0975" y="6363335"/>
            <a:ext cx="43910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Ð¡Ð½Ð¸Ð¼ÐºÐ° Ð½Ð° ÐÐ½ÑÐ¾Ð³ÑÐ°Ñ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375" y="455295"/>
            <a:ext cx="936625" cy="9366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042400" y="6417250"/>
            <a:ext cx="1989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www.infograf.bg</a:t>
            </a:r>
            <a:endParaRPr lang="en-GB" sz="2000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4264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6825</TotalTime>
  <Words>333</Words>
  <Application>Microsoft Office PowerPoint</Application>
  <PresentationFormat>Custom</PresentationFormat>
  <Paragraphs>117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КАКВО Е ИНФОГРАФ?</vt:lpstr>
      <vt:lpstr>РОЛЯТА НА ИНФОГРАФ</vt:lpstr>
      <vt:lpstr>ИНФОРМАЦИОННА ХИГИЕНА</vt:lpstr>
      <vt:lpstr>РАЗБИВАНЕ НА МИТОВЕ</vt:lpstr>
      <vt:lpstr>Покупателна способност на минималната заплата в България % от тази в други страни на ЕС</vt:lpstr>
      <vt:lpstr>Разлика в благосъстоянието на европейските райони БВП/глава (СПС) като % от средното за ЕС</vt:lpstr>
      <vt:lpstr>РАЗБИВАНЕ НА МИТОВЕ НА ЛИЧНО НИВО</vt:lpstr>
      <vt:lpstr>БОРБА С ТЕРМИНОЛОГИЧНИЯ ПОПУЛИЗЪМ</vt:lpstr>
      <vt:lpstr>КАКВО ЗАБЕЛЯЗВАМЕ</vt:lpstr>
      <vt:lpstr>Slide 11</vt:lpstr>
      <vt:lpstr>КАКВО ЗАБЕЛЯЗВАМЕ</vt:lpstr>
      <vt:lpstr>КАКВО ИСКАМЕ ДА ВИДИМ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147</cp:revision>
  <dcterms:created xsi:type="dcterms:W3CDTF">2014-10-29T06:41:15Z</dcterms:created>
  <dcterms:modified xsi:type="dcterms:W3CDTF">2018-06-21T06:57:59Z</dcterms:modified>
</cp:coreProperties>
</file>