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78" r:id="rId2"/>
    <p:sldId id="288" r:id="rId3"/>
    <p:sldId id="280" r:id="rId4"/>
    <p:sldId id="279" r:id="rId5"/>
    <p:sldId id="291" r:id="rId6"/>
    <p:sldId id="292" r:id="rId7"/>
    <p:sldId id="282" r:id="rId8"/>
    <p:sldId id="283" r:id="rId9"/>
    <p:sldId id="289" r:id="rId10"/>
    <p:sldId id="284" r:id="rId11"/>
    <p:sldId id="285" r:id="rId12"/>
    <p:sldId id="286" r:id="rId13"/>
    <p:sldId id="293" r:id="rId14"/>
    <p:sldId id="294" r:id="rId15"/>
    <p:sldId id="287" r:id="rId16"/>
    <p:sldId id="290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6" y="-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1C2AD-EECA-4126-A802-95A6E1AD75C3}" type="datetimeFigureOut">
              <a:rPr lang="bg-BG" smtClean="0"/>
              <a:t>18.6.2018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092FF-4151-4162-B344-0708531578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892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BBC-48F4-4E56-971B-A1C2FB456BDB}" type="datetime1">
              <a:rPr lang="bg-BG" smtClean="0"/>
              <a:t>18.6.2018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C871-FB20-4838-BAB8-4B6A4A52938A}" type="datetime1">
              <a:rPr lang="bg-BG" smtClean="0"/>
              <a:t>18.6.2018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888-670F-4D23-8DB9-2640882439E2}" type="datetime1">
              <a:rPr lang="bg-BG" smtClean="0"/>
              <a:t>18.6.2018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1DAC-2A86-4CB1-BBAA-BEE853B2E878}" type="datetime1">
              <a:rPr lang="bg-BG" smtClean="0"/>
              <a:t>18.6.2018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671B-D01C-44D2-83CB-EEE0C88E52E8}" type="datetime1">
              <a:rPr lang="bg-BG" smtClean="0"/>
              <a:t>18.6.2018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65EA-3C0B-4C02-A18E-4DB42BDC8C22}" type="datetime1">
              <a:rPr lang="bg-BG" smtClean="0"/>
              <a:t>18.6.2018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F4-C092-4D75-B351-DC4BF71FE0D2}" type="datetime1">
              <a:rPr lang="bg-BG" smtClean="0"/>
              <a:t>18.6.2018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71F7-2311-416C-B126-074FDB1BA156}" type="datetime1">
              <a:rPr lang="bg-BG" smtClean="0"/>
              <a:t>18.6.2018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BC84-C906-4F56-90A8-5EF1BC42278A}" type="datetime1">
              <a:rPr lang="bg-BG" smtClean="0"/>
              <a:t>18.6.2018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8A6D-38AF-4AE7-BB53-3850C8E86C9D}" type="datetime1">
              <a:rPr lang="bg-BG" smtClean="0"/>
              <a:t>18.6.2018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102E-102B-4DCD-AB4B-AEB9B0750051}" type="datetime1">
              <a:rPr lang="bg-BG" smtClean="0"/>
              <a:t>18.6.2018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371BE52-29B6-489F-A873-64DBCDC55153}" type="datetime1">
              <a:rPr lang="bg-BG" smtClean="0"/>
              <a:t>18.6.2018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zahariev@osi.b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409699"/>
          </a:xfrm>
        </p:spPr>
        <p:txBody>
          <a:bodyPr>
            <a:noAutofit/>
          </a:bodyPr>
          <a:lstStyle/>
          <a:p>
            <a:r>
              <a:rPr lang="bg-BG" sz="3600" b="1" dirty="0" smtClean="0">
                <a:solidFill>
                  <a:srgbClr val="0070C0"/>
                </a:solidFill>
              </a:rPr>
              <a:t/>
            </a:r>
            <a:br>
              <a:rPr lang="bg-BG" sz="3600" b="1" dirty="0" smtClean="0">
                <a:solidFill>
                  <a:srgbClr val="0070C0"/>
                </a:solidFill>
              </a:rPr>
            </a:br>
            <a:r>
              <a:rPr lang="bg-BG" sz="3600" b="1" dirty="0">
                <a:solidFill>
                  <a:srgbClr val="0070C0"/>
                </a:solidFill>
              </a:rPr>
              <a:t/>
            </a:r>
            <a:br>
              <a:rPr lang="bg-BG" sz="3600" b="1" dirty="0">
                <a:solidFill>
                  <a:srgbClr val="0070C0"/>
                </a:solidFill>
              </a:rPr>
            </a:br>
            <a:r>
              <a:rPr lang="bg-BG" sz="3600" b="1" dirty="0" smtClean="0">
                <a:solidFill>
                  <a:srgbClr val="0070C0"/>
                </a:solidFill>
              </a:rPr>
              <a:t/>
            </a:r>
            <a:br>
              <a:rPr lang="bg-BG" sz="3600" b="1" dirty="0" smtClean="0">
                <a:solidFill>
                  <a:srgbClr val="0070C0"/>
                </a:solidFill>
              </a:rPr>
            </a:br>
            <a:r>
              <a:rPr lang="bg-BG" sz="3600" b="1" dirty="0" smtClean="0">
                <a:solidFill>
                  <a:schemeClr val="accent6">
                    <a:lumMod val="75000"/>
                  </a:schemeClr>
                </a:solidFill>
              </a:rPr>
              <a:t>Таблици </a:t>
            </a:r>
            <a:r>
              <a:rPr lang="bg-BG" sz="3600" b="1" dirty="0">
                <a:solidFill>
                  <a:schemeClr val="accent6">
                    <a:lumMod val="75000"/>
                  </a:schemeClr>
                </a:solidFill>
              </a:rPr>
              <a:t>на едно кликване разстояние и микроданни за анализ и промяна на публични </a:t>
            </a:r>
            <a:r>
              <a:rPr lang="bg-BG" sz="3600" b="1" dirty="0">
                <a:solidFill>
                  <a:schemeClr val="accent6">
                    <a:lumMod val="75000"/>
                  </a:schemeClr>
                </a:solidFill>
              </a:rPr>
              <a:t>политики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1300" dirty="0">
                <a:solidFill>
                  <a:schemeClr val="tx1"/>
                </a:solidFill>
              </a:rPr>
              <a:t>Боян Захариев</a:t>
            </a:r>
          </a:p>
          <a:p>
            <a:pPr>
              <a:lnSpc>
                <a:spcPct val="80000"/>
              </a:lnSpc>
            </a:pPr>
            <a:r>
              <a:rPr lang="bg-BG" sz="1300" dirty="0" smtClean="0">
                <a:solidFill>
                  <a:schemeClr val="tx1"/>
                </a:solidFill>
              </a:rPr>
              <a:t>ИОО-София</a:t>
            </a:r>
            <a:endParaRPr lang="en-US" sz="13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bg-BG" sz="1300" dirty="0" smtClean="0">
                <a:solidFill>
                  <a:schemeClr val="tx1"/>
                </a:solidFill>
              </a:rPr>
              <a:t>Конференция „По-добро сътрудничество, по-качествени данни“, </a:t>
            </a:r>
            <a:r>
              <a:rPr lang="en-US" sz="1300" dirty="0" smtClean="0">
                <a:solidFill>
                  <a:schemeClr val="tx1"/>
                </a:solidFill>
              </a:rPr>
              <a:t>25 </a:t>
            </a:r>
            <a:r>
              <a:rPr lang="bg-BG" sz="1300" dirty="0" smtClean="0">
                <a:solidFill>
                  <a:schemeClr val="tx1"/>
                </a:solidFill>
              </a:rPr>
              <a:t>юни 2018 г.</a:t>
            </a:r>
            <a:endParaRPr lang="en-US" sz="13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bg-BG" sz="13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13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600200" cy="73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632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2229"/>
            <a:ext cx="6553200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7650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41" y="707233"/>
            <a:ext cx="5926137" cy="373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721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11" y="411511"/>
            <a:ext cx="7128791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95736" y="134511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ДОМАКИНСТВА НА ВЪЗРАСТНИ ХОРА</a:t>
            </a:r>
            <a:endParaRPr lang="bg-BG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353948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Бедните самотни възрастни са особено уязвими за енергийната бедност.  Симулация за 2016 г. по данни от изследване на Световната банка и ИОО-София от 2013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33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90550"/>
          </a:xfrm>
        </p:spPr>
        <p:txBody>
          <a:bodyPr>
            <a:normAutofit fontScale="90000"/>
          </a:bodyPr>
          <a:lstStyle/>
          <a:p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/>
              <a:t/>
            </a:r>
            <a:br>
              <a:rPr lang="bg-BG" sz="3600" dirty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/>
              <a:t/>
            </a:r>
            <a:br>
              <a:rPr lang="bg-BG" sz="3600" dirty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/>
              <a:t/>
            </a:r>
            <a:br>
              <a:rPr lang="bg-BG" sz="3600" dirty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Нови понятия и нови реалности</a:t>
            </a:r>
            <a:r>
              <a:rPr lang="bg-BG" sz="3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bg-BG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bg-BG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bg-BG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07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7620000" cy="3600450"/>
          </a:xfrm>
        </p:spPr>
        <p:txBody>
          <a:bodyPr>
            <a:normAutofit fontScale="92500" lnSpcReduction="10000"/>
          </a:bodyPr>
          <a:lstStyle/>
          <a:p>
            <a:pPr indent="-342900">
              <a:buFont typeface="Wingdings" panose="05000000000000000000" pitchFamily="2" charset="2"/>
              <a:buChar char="§"/>
            </a:pPr>
            <a:r>
              <a:rPr lang="bg-BG" dirty="0" smtClean="0"/>
              <a:t>От бедността като недояждане към бедността като отдалеченост от центъра на обществото – </a:t>
            </a:r>
            <a:r>
              <a:rPr lang="bg-BG" b="1" dirty="0" smtClean="0"/>
              <a:t>риск от бедност</a:t>
            </a:r>
          </a:p>
          <a:p>
            <a:pPr indent="-342900">
              <a:buFont typeface="Wingdings" panose="05000000000000000000" pitchFamily="2" charset="2"/>
              <a:buChar char="§"/>
            </a:pPr>
            <a:r>
              <a:rPr lang="bg-BG" dirty="0" smtClean="0"/>
              <a:t>Невидими (преди) групи - </a:t>
            </a:r>
            <a:r>
              <a:rPr lang="bg-BG" b="1" dirty="0" smtClean="0"/>
              <a:t>нисък интензитет на икономическа активност </a:t>
            </a:r>
          </a:p>
          <a:p>
            <a:pPr indent="-342900">
              <a:buFont typeface="Wingdings" panose="05000000000000000000" pitchFamily="2" charset="2"/>
              <a:buChar char="§"/>
            </a:pPr>
            <a:r>
              <a:rPr lang="bg-BG" dirty="0"/>
              <a:t>К</a:t>
            </a:r>
            <a:r>
              <a:rPr lang="bg-BG" dirty="0" smtClean="0"/>
              <a:t>акво трябва да нямаш, а да искаш да го имаш и да е нормално да го имаш, за да се каже, че живееш в лишения - </a:t>
            </a:r>
            <a:r>
              <a:rPr lang="bg-BG" b="1" dirty="0" smtClean="0"/>
              <a:t>материални лишения</a:t>
            </a:r>
          </a:p>
          <a:p>
            <a:pPr marL="0" indent="0">
              <a:buNone/>
            </a:pPr>
            <a:endParaRPr lang="bg-BG" b="1" dirty="0" smtClean="0"/>
          </a:p>
          <a:p>
            <a:pPr marL="0" indent="0">
              <a:buNone/>
            </a:pPr>
            <a:r>
              <a:rPr lang="bg-BG" b="1" dirty="0" smtClean="0"/>
              <a:t>Всичко това е </a:t>
            </a:r>
            <a:r>
              <a:rPr lang="bg-BG" b="1" dirty="0" smtClean="0">
                <a:solidFill>
                  <a:srgbClr val="0070C0"/>
                </a:solidFill>
              </a:rPr>
              <a:t>бедност или социално изключване.</a:t>
            </a:r>
            <a:endParaRPr lang="bg-BG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bg-BG" b="1" dirty="0" smtClean="0"/>
          </a:p>
          <a:p>
            <a:pPr indent="-342900">
              <a:buFont typeface="Wingdings" panose="05000000000000000000" pitchFamily="2" charset="2"/>
              <a:buChar char="§"/>
            </a:pPr>
            <a:r>
              <a:rPr lang="bg-BG" dirty="0" smtClean="0"/>
              <a:t>Бедността като местен феномен</a:t>
            </a:r>
            <a:r>
              <a:rPr lang="bg-BG" b="1" dirty="0" smtClean="0"/>
              <a:t> – регионални линии на бедност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2054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Надявам се НСИ да остане все така отворен към споделяне на микроданни за научни и научно-приложни изследвания, дори да има </a:t>
            </a:r>
            <a:r>
              <a:rPr lang="bg-BG" smtClean="0"/>
              <a:t>наднационални (глобални) тенденции </a:t>
            </a:r>
            <a:r>
              <a:rPr lang="bg-BG" dirty="0" smtClean="0"/>
              <a:t>в обратната посока.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65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Благодаря за възможността да говоря пред Вас!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bzahariev@osi.bg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5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bg-BG" sz="2700" b="1" dirty="0" smtClean="0">
                <a:solidFill>
                  <a:schemeClr val="accent6">
                    <a:lumMod val="75000"/>
                  </a:schemeClr>
                </a:solidFill>
              </a:rPr>
              <a:t>Примери от използването на статистиката на доходите и условията на живот </a:t>
            </a:r>
            <a:r>
              <a:rPr lang="en-US" sz="2700" b="1" dirty="0" smtClean="0">
                <a:solidFill>
                  <a:schemeClr val="accent6">
                    <a:lumMod val="75000"/>
                  </a:schemeClr>
                </a:solidFill>
              </a:rPr>
              <a:t>EU-SILC</a:t>
            </a:r>
            <a:endParaRPr lang="en-US" sz="2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81149"/>
            <a:ext cx="8229600" cy="243840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bg-BG" sz="2000" b="1" dirty="0" smtClean="0">
                <a:solidFill>
                  <a:schemeClr val="accent6">
                    <a:lumMod val="75000"/>
                  </a:schemeClr>
                </a:solidFill>
              </a:rPr>
              <a:t>Общодостъпните таблични данни – начини на употреба и обществено въздействие</a:t>
            </a:r>
            <a:endParaRPr lang="bg-BG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bg-BG" sz="2000" b="1" dirty="0" smtClean="0">
                <a:solidFill>
                  <a:schemeClr val="accent6">
                    <a:lumMod val="75000"/>
                  </a:schemeClr>
                </a:solidFill>
              </a:rPr>
              <a:t>Микроданните, причини и прогнози</a:t>
            </a:r>
            <a:endParaRPr lang="bg-BG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bg-BG" sz="2000" b="1" dirty="0" smtClean="0">
                <a:solidFill>
                  <a:schemeClr val="accent6">
                    <a:lumMod val="75000"/>
                  </a:schemeClr>
                </a:solidFill>
              </a:rPr>
              <a:t>Новите понятия и новият поглед към социално-икономическата реалност </a:t>
            </a:r>
            <a:endParaRPr lang="bg-BG" sz="2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92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Разширяване на достъпа до данни в табличен вид</a:t>
            </a:r>
          </a:p>
          <a:p>
            <a:r>
              <a:rPr lang="bg-BG" dirty="0" smtClean="0"/>
              <a:t>Огромен потенциал за използване на налични административни данни</a:t>
            </a:r>
          </a:p>
          <a:p>
            <a:r>
              <a:rPr lang="bg-BG" dirty="0" smtClean="0"/>
              <a:t>Въпреки това извадковите проучвания ще запазят значението си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3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Данни на едно кликване разстояние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Животът на достъпните таблични данни става все по-интересен</a:t>
            </a:r>
          </a:p>
          <a:p>
            <a:pPr marL="0" indent="0">
              <a:buNone/>
            </a:pPr>
            <a:r>
              <a:rPr lang="bg-BG" dirty="0" smtClean="0"/>
              <a:t>От </a:t>
            </a:r>
            <a:r>
              <a:rPr lang="bg-BG" dirty="0" smtClean="0">
                <a:solidFill>
                  <a:srgbClr val="0070C0"/>
                </a:solidFill>
              </a:rPr>
              <a:t>отделни заглавия, числа и графики</a:t>
            </a:r>
          </a:p>
          <a:p>
            <a:pPr marL="0" indent="0">
              <a:buNone/>
            </a:pPr>
            <a:r>
              <a:rPr lang="bg-BG" dirty="0" smtClean="0"/>
              <a:t>До </a:t>
            </a:r>
            <a:r>
              <a:rPr lang="bg-BG" dirty="0" smtClean="0">
                <a:solidFill>
                  <a:srgbClr val="C00000"/>
                </a:solidFill>
              </a:rPr>
              <a:t>по-пространни анализи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Едновременно протича интернационализация и регионализация в търсените и коментираните данни.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8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1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bg-BG" dirty="0" smtClean="0">
                <a:solidFill>
                  <a:srgbClr val="0070C0"/>
                </a:solidFill>
              </a:rPr>
              <a:t>Международните сравнения изглеждат по-интересни за националните медии и в градовете</a:t>
            </a:r>
            <a:r>
              <a:rPr lang="bg-BG" dirty="0" smtClean="0"/>
              <a:t> (медиите с по-квалифицирани анализатори черпят понякога данни направо от </a:t>
            </a:r>
            <a:r>
              <a:rPr lang="bg-BG" dirty="0" err="1" smtClean="0"/>
              <a:t>Евростат</a:t>
            </a:r>
            <a:r>
              <a:rPr lang="bg-BG" dirty="0" smtClean="0"/>
              <a:t>)</a:t>
            </a:r>
          </a:p>
          <a:p>
            <a:r>
              <a:rPr lang="bg-BG" dirty="0" smtClean="0"/>
              <a:t>Сред регионалните медии има </a:t>
            </a:r>
            <a:r>
              <a:rPr lang="bg-BG" dirty="0" smtClean="0">
                <a:solidFill>
                  <a:srgbClr val="0070C0"/>
                </a:solidFill>
              </a:rPr>
              <a:t>нарастващ интерес към сравнения между регионите </a:t>
            </a:r>
            <a:r>
              <a:rPr lang="bg-BG" dirty="0" smtClean="0"/>
              <a:t>(черпят данни основно от НСИ)</a:t>
            </a:r>
          </a:p>
          <a:p>
            <a:pPr marL="0" indent="0">
              <a:buNone/>
            </a:pPr>
            <a:r>
              <a:rPr lang="bg-BG" b="1" dirty="0" smtClean="0"/>
              <a:t>И в двата случая данните стават по-популярни, когато са коментирани. </a:t>
            </a:r>
          </a:p>
          <a:p>
            <a:pPr marL="0" indent="0">
              <a:buNone/>
            </a:pPr>
            <a:r>
              <a:rPr lang="bg-BG" b="1" dirty="0" smtClean="0"/>
              <a:t>Дори тогава често се появяват забавни недоразумения –статистиката често не е лесна за разбиране.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545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Няколко скорошни заглавия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g-BG" dirty="0" smtClean="0"/>
          </a:p>
          <a:p>
            <a:r>
              <a:rPr lang="ru-RU" dirty="0" err="1"/>
              <a:t>Рискът</a:t>
            </a:r>
            <a:r>
              <a:rPr lang="ru-RU" dirty="0"/>
              <a:t> от </a:t>
            </a:r>
            <a:r>
              <a:rPr lang="ru-RU" dirty="0" err="1"/>
              <a:t>бедност</a:t>
            </a:r>
            <a:r>
              <a:rPr lang="ru-RU" dirty="0"/>
              <a:t> в ЕС </a:t>
            </a:r>
            <a:r>
              <a:rPr lang="ru-RU" dirty="0" err="1"/>
              <a:t>расте</a:t>
            </a:r>
            <a:r>
              <a:rPr lang="ru-RU" dirty="0"/>
              <a:t> </a:t>
            </a:r>
            <a:r>
              <a:rPr lang="ru-RU" dirty="0" err="1"/>
              <a:t>най</a:t>
            </a:r>
            <a:r>
              <a:rPr lang="ru-RU" dirty="0"/>
              <a:t>-значимо в </a:t>
            </a:r>
            <a:r>
              <a:rPr lang="ru-RU" dirty="0" err="1"/>
              <a:t>България</a:t>
            </a:r>
            <a:r>
              <a:rPr lang="ru-RU" dirty="0"/>
              <a:t> и </a:t>
            </a:r>
            <a:r>
              <a:rPr lang="ru-RU" dirty="0" err="1" smtClean="0"/>
              <a:t>Унгария</a:t>
            </a:r>
            <a:endParaRPr lang="bg-BG" dirty="0" smtClean="0"/>
          </a:p>
          <a:p>
            <a:r>
              <a:rPr lang="en-US" dirty="0" err="1" smtClean="0"/>
              <a:t>Близо</a:t>
            </a:r>
            <a:r>
              <a:rPr lang="en-US" dirty="0" smtClean="0"/>
              <a:t> </a:t>
            </a:r>
            <a:r>
              <a:rPr lang="en-US" dirty="0"/>
              <a:t>2 </a:t>
            </a:r>
            <a:r>
              <a:rPr lang="en-US" dirty="0" err="1"/>
              <a:t>млн</a:t>
            </a:r>
            <a:r>
              <a:rPr lang="en-US" dirty="0"/>
              <a:t>. </a:t>
            </a:r>
            <a:r>
              <a:rPr lang="en-US" dirty="0" err="1"/>
              <a:t>българи</a:t>
            </a:r>
            <a:r>
              <a:rPr lang="en-US" dirty="0"/>
              <a:t> </a:t>
            </a:r>
            <a:r>
              <a:rPr lang="en-US" dirty="0" err="1"/>
              <a:t>живеят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прага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бедност</a:t>
            </a:r>
            <a:r>
              <a:rPr lang="en-US" dirty="0"/>
              <a:t>, с 351 </a:t>
            </a:r>
            <a:r>
              <a:rPr lang="en-US" dirty="0" err="1"/>
              <a:t>лв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 smtClean="0"/>
              <a:t>месец</a:t>
            </a:r>
            <a:endParaRPr lang="bg-BG" dirty="0" smtClean="0"/>
          </a:p>
          <a:p>
            <a:r>
              <a:rPr lang="en-US" dirty="0" err="1"/>
              <a:t>Неравенството</a:t>
            </a:r>
            <a:r>
              <a:rPr lang="en-US" dirty="0"/>
              <a:t> в </a:t>
            </a:r>
            <a:r>
              <a:rPr lang="en-US" dirty="0" err="1"/>
              <a:t>област</a:t>
            </a:r>
            <a:r>
              <a:rPr lang="en-US" dirty="0"/>
              <a:t> </a:t>
            </a:r>
            <a:r>
              <a:rPr lang="en-US" dirty="0" err="1"/>
              <a:t>Добрич</a:t>
            </a:r>
            <a:r>
              <a:rPr lang="en-US" dirty="0"/>
              <a:t> </a:t>
            </a:r>
            <a:r>
              <a:rPr lang="en-US" dirty="0" err="1"/>
              <a:t>нараства</a:t>
            </a:r>
            <a:r>
              <a:rPr lang="en-US" dirty="0"/>
              <a:t> </a:t>
            </a:r>
            <a:r>
              <a:rPr lang="en-US" dirty="0" err="1"/>
              <a:t>спрямо</a:t>
            </a:r>
            <a:r>
              <a:rPr lang="en-US" dirty="0"/>
              <a:t> </a:t>
            </a:r>
            <a:r>
              <a:rPr lang="en-US" dirty="0" err="1"/>
              <a:t>предходния</a:t>
            </a:r>
            <a:r>
              <a:rPr lang="en-US" dirty="0"/>
              <a:t> </a:t>
            </a:r>
            <a:r>
              <a:rPr lang="en-US" dirty="0" err="1"/>
              <a:t>наблюдаван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endParaRPr lang="en-US" dirty="0"/>
          </a:p>
          <a:p>
            <a:r>
              <a:rPr lang="en-US" dirty="0" err="1" smtClean="0"/>
              <a:t>Шумен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трето</a:t>
            </a:r>
            <a:r>
              <a:rPr lang="en-US" dirty="0"/>
              <a:t> </a:t>
            </a:r>
            <a:r>
              <a:rPr lang="en-US" dirty="0" err="1"/>
              <a:t>място</a:t>
            </a:r>
            <a:r>
              <a:rPr lang="en-US" dirty="0"/>
              <a:t> в </a:t>
            </a:r>
            <a:r>
              <a:rPr lang="en-US" dirty="0" err="1"/>
              <a:t>страната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броя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бедните</a:t>
            </a:r>
            <a:r>
              <a:rPr lang="en-US" dirty="0"/>
              <a:t>, </a:t>
            </a:r>
            <a:r>
              <a:rPr lang="en-US" dirty="0" err="1"/>
              <a:t>над</a:t>
            </a:r>
            <a:r>
              <a:rPr lang="en-US" dirty="0"/>
              <a:t> </a:t>
            </a:r>
            <a:r>
              <a:rPr lang="en-US" dirty="0" smtClean="0"/>
              <a:t>37%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хората</a:t>
            </a:r>
            <a:r>
              <a:rPr lang="en-US" dirty="0"/>
              <a:t> </a:t>
            </a:r>
            <a:r>
              <a:rPr lang="en-US" dirty="0" err="1"/>
              <a:t>живеят</a:t>
            </a:r>
            <a:r>
              <a:rPr lang="en-US" dirty="0"/>
              <a:t> в </a:t>
            </a:r>
            <a:r>
              <a:rPr lang="en-US" dirty="0" err="1"/>
              <a:t>тежки</a:t>
            </a:r>
            <a:r>
              <a:rPr lang="en-US" dirty="0"/>
              <a:t> </a:t>
            </a:r>
            <a:r>
              <a:rPr lang="en-US" dirty="0" err="1"/>
              <a:t>материални</a:t>
            </a:r>
            <a:r>
              <a:rPr lang="en-US" dirty="0"/>
              <a:t> </a:t>
            </a:r>
            <a:r>
              <a:rPr lang="en-US" dirty="0" err="1"/>
              <a:t>лишения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0821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90550"/>
          </a:xfrm>
        </p:spPr>
        <p:txBody>
          <a:bodyPr>
            <a:normAutofit fontScale="90000"/>
          </a:bodyPr>
          <a:lstStyle/>
          <a:p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/>
              <a:t/>
            </a:r>
            <a:br>
              <a:rPr lang="bg-BG" sz="3600" dirty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/>
              <a:t/>
            </a:r>
            <a:br>
              <a:rPr lang="bg-BG" sz="3600" dirty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/>
              <a:t/>
            </a:r>
            <a:br>
              <a:rPr lang="bg-BG" sz="3600" dirty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1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Ползване на микроданни </a:t>
            </a:r>
            <a:r>
              <a:rPr lang="bg-BG" sz="31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от </a:t>
            </a:r>
            <a:r>
              <a:rPr lang="en-US" sz="31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EU-SILC</a:t>
            </a:r>
            <a:r>
              <a:rPr lang="bg-BG" sz="31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bg-BG" sz="31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bg-BG" sz="31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Пример със симулация </a:t>
            </a:r>
            <a:r>
              <a:rPr lang="bg-BG" sz="31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на потреблението на </a:t>
            </a:r>
            <a:r>
              <a:rPr lang="bg-BG" sz="31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електроенергия</a:t>
            </a:r>
            <a:r>
              <a:rPr lang="bg-BG" sz="3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bg-BG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bg-BG" dirty="0"/>
              <a:t/>
            </a:r>
            <a:br>
              <a:rPr lang="bg-B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6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dirty="0" smtClean="0"/>
              <a:t>Различни начини да се надгражда над съществуващи данни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sz="2800" dirty="0" smtClean="0"/>
              <a:t>Свързване с други данни чрез някакъв статистически метод (регресии, пространствено съвпадение)</a:t>
            </a:r>
          </a:p>
          <a:p>
            <a:r>
              <a:rPr lang="bg-BG" sz="2800" dirty="0" smtClean="0">
                <a:solidFill>
                  <a:srgbClr val="C00000"/>
                </a:solidFill>
              </a:rPr>
              <a:t>Симулиране на допълнителни данни</a:t>
            </a:r>
            <a:r>
              <a:rPr lang="bg-BG" sz="28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9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Симулирането дава много богати възможности за използване на данните в неочаквани области.</a:t>
            </a:r>
          </a:p>
          <a:p>
            <a:pPr marL="0" indent="0">
              <a:buNone/>
            </a:pPr>
            <a:r>
              <a:rPr lang="bg-BG" dirty="0" smtClean="0"/>
              <a:t>Симулирането е подходящо, в сфери, в които се ползват </a:t>
            </a:r>
            <a:r>
              <a:rPr lang="bg-BG" dirty="0" smtClean="0">
                <a:solidFill>
                  <a:srgbClr val="C00000"/>
                </a:solidFill>
              </a:rPr>
              <a:t>нормативни описания</a:t>
            </a:r>
            <a:r>
              <a:rPr lang="bg-BG" dirty="0" smtClean="0"/>
              <a:t> или прогнози, </a:t>
            </a:r>
            <a:r>
              <a:rPr lang="bg-BG" dirty="0" smtClean="0">
                <a:solidFill>
                  <a:srgbClr val="C00000"/>
                </a:solidFill>
              </a:rPr>
              <a:t>базирани на известни процеси.</a:t>
            </a:r>
          </a:p>
          <a:p>
            <a:pPr marL="0" indent="0">
              <a:buNone/>
            </a:pPr>
            <a:r>
              <a:rPr lang="bg-BG" b="1" dirty="0" smtClean="0"/>
              <a:t>Такъв е случаят с потреблението на електроенергия.</a:t>
            </a:r>
            <a:r>
              <a:rPr lang="bg-BG" dirty="0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8324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761</TotalTime>
  <Words>451</Words>
  <Application>Microsoft Office PowerPoint</Application>
  <PresentationFormat>On-screen Show (16:9)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   Таблици на едно кликване разстояние и микроданни за анализ и промяна на публични политики</vt:lpstr>
      <vt:lpstr> Примери от използването на статистиката на доходите и условията на живот EU-SILC</vt:lpstr>
      <vt:lpstr>PowerPoint Presentation</vt:lpstr>
      <vt:lpstr>Данни на едно кликване разстояние</vt:lpstr>
      <vt:lpstr>PowerPoint Presentation</vt:lpstr>
      <vt:lpstr>Няколко скорошни заглавия</vt:lpstr>
      <vt:lpstr>        Ползване на микроданни от EU-SILC Пример със симулация на потреблението на електроенергия  </vt:lpstr>
      <vt:lpstr>Различни начини да се надгражда над съществуващи данни</vt:lpstr>
      <vt:lpstr>PowerPoint Presentation</vt:lpstr>
      <vt:lpstr>PowerPoint Presentation</vt:lpstr>
      <vt:lpstr>PowerPoint Presentation</vt:lpstr>
      <vt:lpstr>PowerPoint Presentation</vt:lpstr>
      <vt:lpstr>        Нови понятия и нови реалности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I.Ivanova</dc:creator>
  <cp:lastModifiedBy>B.Zahariev</cp:lastModifiedBy>
  <cp:revision>53</cp:revision>
  <dcterms:created xsi:type="dcterms:W3CDTF">2018-05-21T11:10:29Z</dcterms:created>
  <dcterms:modified xsi:type="dcterms:W3CDTF">2018-06-18T20:08:30Z</dcterms:modified>
</cp:coreProperties>
</file>