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8" r:id="rId2"/>
    <p:sldId id="289" r:id="rId3"/>
    <p:sldId id="290" r:id="rId4"/>
    <p:sldId id="268" r:id="rId5"/>
    <p:sldId id="269" r:id="rId6"/>
    <p:sldId id="291" r:id="rId7"/>
    <p:sldId id="292" r:id="rId8"/>
    <p:sldId id="294" r:id="rId9"/>
    <p:sldId id="273" r:id="rId10"/>
    <p:sldId id="274" r:id="rId11"/>
    <p:sldId id="275" r:id="rId12"/>
    <p:sldId id="276" r:id="rId13"/>
    <p:sldId id="295" r:id="rId14"/>
    <p:sldId id="297" r:id="rId15"/>
    <p:sldId id="298" r:id="rId16"/>
    <p:sldId id="299" r:id="rId17"/>
    <p:sldId id="300" r:id="rId18"/>
    <p:sldId id="301" r:id="rId19"/>
    <p:sldId id="302" r:id="rId20"/>
    <p:sldId id="283" r:id="rId21"/>
    <p:sldId id="284" r:id="rId22"/>
    <p:sldId id="303" r:id="rId23"/>
    <p:sldId id="304" r:id="rId24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D6"/>
    <a:srgbClr val="2D5EC1"/>
    <a:srgbClr val="0F5494"/>
    <a:srgbClr val="DE5A00"/>
    <a:srgbClr val="E65D00"/>
    <a:srgbClr val="EE6000"/>
    <a:srgbClr val="3166CF"/>
    <a:srgbClr val="FFD624"/>
    <a:srgbClr val="3E6FD2"/>
    <a:srgbClr val="BDD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72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Relationship Id="rId5" Type="http://schemas.openxmlformats.org/officeDocument/2006/relationships/image" Target="../media/image42.png"/><Relationship Id="rId4" Type="http://schemas.microsoft.com/office/2007/relationships/hdphoto" Target="../media/hdphoto4.wdp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Relationship Id="rId5" Type="http://schemas.openxmlformats.org/officeDocument/2006/relationships/image" Target="../media/image42.png"/><Relationship Id="rId4" Type="http://schemas.microsoft.com/office/2007/relationships/hdphoto" Target="../media/hdphoto4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E8705E-0AC5-4C60-B561-9FCF5252879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0214258-DECD-4786-B4E6-F4B7BD4FEC98}">
      <dgm:prSet phldrT="[Text]"/>
      <dgm:spPr>
        <a:solidFill>
          <a:schemeClr val="accent5">
            <a:lumMod val="2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BE" dirty="0" smtClean="0"/>
            <a:t>National </a:t>
          </a:r>
          <a:r>
            <a:rPr lang="fr-BE" dirty="0" err="1" smtClean="0"/>
            <a:t>statistical</a:t>
          </a:r>
          <a:r>
            <a:rPr lang="fr-BE" dirty="0" smtClean="0"/>
            <a:t> </a:t>
          </a:r>
          <a:r>
            <a:rPr lang="fr-BE" dirty="0" smtClean="0"/>
            <a:t>offices</a:t>
          </a:r>
          <a:endParaRPr lang="en-GB" dirty="0"/>
        </a:p>
      </dgm:t>
    </dgm:pt>
    <dgm:pt modelId="{D0AF9CBC-BF8A-4004-AE00-2DB988B59557}" type="parTrans" cxnId="{0F021C82-EDA3-4C2D-ACDA-0E3EEB0E3063}">
      <dgm:prSet/>
      <dgm:spPr/>
      <dgm:t>
        <a:bodyPr/>
        <a:lstStyle/>
        <a:p>
          <a:endParaRPr lang="en-GB"/>
        </a:p>
      </dgm:t>
    </dgm:pt>
    <dgm:pt modelId="{88D81D4A-A56F-4626-B11F-BD134528FF75}" type="sibTrans" cxnId="{0F021C82-EDA3-4C2D-ACDA-0E3EEB0E3063}">
      <dgm:prSet/>
      <dgm:spPr/>
      <dgm:t>
        <a:bodyPr/>
        <a:lstStyle/>
        <a:p>
          <a:endParaRPr lang="en-GB"/>
        </a:p>
      </dgm:t>
    </dgm:pt>
    <dgm:pt modelId="{7074BBB8-701F-41A4-8F70-64563EC63975}">
      <dgm:prSet phldrT="[Text]"/>
      <dgm:spPr>
        <a:solidFill>
          <a:schemeClr val="accent5">
            <a:lumMod val="75000"/>
            <a:alpha val="9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GB" altLang="en-US" b="0" dirty="0" smtClean="0">
              <a:solidFill>
                <a:srgbClr val="133176"/>
              </a:solidFill>
              <a:latin typeface="+mn-lt"/>
            </a:rPr>
            <a:t>Collect and verify data, send them to Eurostat</a:t>
          </a:r>
          <a:endParaRPr lang="en-GB" dirty="0">
            <a:solidFill>
              <a:srgbClr val="133176"/>
            </a:solidFill>
            <a:latin typeface="+mn-lt"/>
          </a:endParaRPr>
        </a:p>
      </dgm:t>
    </dgm:pt>
    <dgm:pt modelId="{9E534241-1113-426B-A994-E99498E76222}" type="parTrans" cxnId="{FD58D692-D93C-4DA0-8ADE-7825B5BA9661}">
      <dgm:prSet/>
      <dgm:spPr/>
      <dgm:t>
        <a:bodyPr/>
        <a:lstStyle/>
        <a:p>
          <a:endParaRPr lang="en-GB"/>
        </a:p>
      </dgm:t>
    </dgm:pt>
    <dgm:pt modelId="{51D3FD94-3529-4D2E-83A2-0D70FFAC16BA}" type="sibTrans" cxnId="{FD58D692-D93C-4DA0-8ADE-7825B5BA9661}">
      <dgm:prSet/>
      <dgm:spPr/>
      <dgm:t>
        <a:bodyPr/>
        <a:lstStyle/>
        <a:p>
          <a:endParaRPr lang="en-GB"/>
        </a:p>
      </dgm:t>
    </dgm:pt>
    <dgm:pt modelId="{64F91D5D-EAAB-4EF8-AC07-C6AD6DBF5E3A}">
      <dgm:prSet phldrT="[Text]"/>
      <dgm:spPr>
        <a:solidFill>
          <a:srgbClr val="2D5EC1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BE" dirty="0" smtClean="0"/>
            <a:t>Eurostat</a:t>
          </a:r>
          <a:endParaRPr lang="en-GB" dirty="0"/>
        </a:p>
      </dgm:t>
    </dgm:pt>
    <dgm:pt modelId="{002A9CBF-F21F-4373-86AD-FD400D153596}" type="parTrans" cxnId="{CC64088C-9359-4D44-8D49-2890FD24DCF1}">
      <dgm:prSet/>
      <dgm:spPr/>
      <dgm:t>
        <a:bodyPr/>
        <a:lstStyle/>
        <a:p>
          <a:endParaRPr lang="en-GB"/>
        </a:p>
      </dgm:t>
    </dgm:pt>
    <dgm:pt modelId="{366048F1-5DA3-4120-9840-D2690803079F}" type="sibTrans" cxnId="{CC64088C-9359-4D44-8D49-2890FD24DCF1}">
      <dgm:prSet/>
      <dgm:spPr/>
      <dgm:t>
        <a:bodyPr/>
        <a:lstStyle/>
        <a:p>
          <a:endParaRPr lang="en-GB"/>
        </a:p>
      </dgm:t>
    </dgm:pt>
    <dgm:pt modelId="{FFC3C904-35E7-4FBD-89CF-D27F1C6FB5CF}">
      <dgm:prSet phldrT="[Text]"/>
      <dgm:spPr>
        <a:solidFill>
          <a:srgbClr val="99CCFF">
            <a:alpha val="90000"/>
          </a:srgb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de-CH" altLang="en-US" b="0" dirty="0" err="1" smtClean="0">
              <a:solidFill>
                <a:srgbClr val="133176"/>
              </a:solidFill>
              <a:latin typeface="+mn-lt"/>
            </a:rPr>
            <a:t>Consolidates</a:t>
          </a:r>
          <a:r>
            <a:rPr lang="de-CH" altLang="en-US" b="0" dirty="0" smtClean="0">
              <a:solidFill>
                <a:srgbClr val="133176"/>
              </a:solidFill>
              <a:latin typeface="+mn-lt"/>
            </a:rPr>
            <a:t> </a:t>
          </a:r>
          <a:r>
            <a:rPr lang="de-CH" altLang="en-US" b="0" dirty="0" err="1" smtClean="0">
              <a:solidFill>
                <a:srgbClr val="133176"/>
              </a:solidFill>
              <a:latin typeface="+mn-lt"/>
            </a:rPr>
            <a:t>data</a:t>
          </a:r>
          <a:r>
            <a:rPr lang="de-CH" altLang="en-US" b="0" dirty="0" smtClean="0">
              <a:solidFill>
                <a:srgbClr val="133176"/>
              </a:solidFill>
              <a:latin typeface="+mn-lt"/>
            </a:rPr>
            <a:t> </a:t>
          </a:r>
          <a:endParaRPr lang="en-GB" dirty="0">
            <a:solidFill>
              <a:srgbClr val="133176"/>
            </a:solidFill>
            <a:latin typeface="+mn-lt"/>
          </a:endParaRPr>
        </a:p>
      </dgm:t>
    </dgm:pt>
    <dgm:pt modelId="{FD0852DD-EABA-4C76-890B-3B8590B7FEF3}" type="parTrans" cxnId="{81E35812-56FD-4BBB-A434-F9AE375BA95B}">
      <dgm:prSet/>
      <dgm:spPr/>
      <dgm:t>
        <a:bodyPr/>
        <a:lstStyle/>
        <a:p>
          <a:endParaRPr lang="en-GB"/>
        </a:p>
      </dgm:t>
    </dgm:pt>
    <dgm:pt modelId="{2485EA19-49DB-45FC-85CF-4F4EB8FF6D84}" type="sibTrans" cxnId="{81E35812-56FD-4BBB-A434-F9AE375BA95B}">
      <dgm:prSet/>
      <dgm:spPr/>
      <dgm:t>
        <a:bodyPr/>
        <a:lstStyle/>
        <a:p>
          <a:endParaRPr lang="en-GB"/>
        </a:p>
      </dgm:t>
    </dgm:pt>
    <dgm:pt modelId="{E1EBE2ED-0BFF-4859-9802-BC37BB8FF7E9}">
      <dgm:prSet/>
      <dgm:spPr>
        <a:solidFill>
          <a:srgbClr val="99CCFF">
            <a:alpha val="90000"/>
          </a:srgb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GB" altLang="en-US" b="0" dirty="0" smtClean="0">
              <a:solidFill>
                <a:srgbClr val="133176"/>
              </a:solidFill>
              <a:latin typeface="+mn-lt"/>
            </a:rPr>
            <a:t>Produces European aggregates </a:t>
          </a:r>
          <a:endParaRPr lang="en-GB" altLang="en-US" b="0" dirty="0">
            <a:solidFill>
              <a:srgbClr val="133176"/>
            </a:solidFill>
            <a:latin typeface="+mn-lt"/>
          </a:endParaRPr>
        </a:p>
      </dgm:t>
    </dgm:pt>
    <dgm:pt modelId="{6124A855-957A-4E8F-BDCC-525FFE6DAF01}" type="parTrans" cxnId="{8A9BD02D-E70A-44AC-913F-CBBDB02389AC}">
      <dgm:prSet/>
      <dgm:spPr/>
      <dgm:t>
        <a:bodyPr/>
        <a:lstStyle/>
        <a:p>
          <a:endParaRPr lang="en-GB"/>
        </a:p>
      </dgm:t>
    </dgm:pt>
    <dgm:pt modelId="{318154FE-534D-4050-8C9C-BD817B4E0530}" type="sibTrans" cxnId="{8A9BD02D-E70A-44AC-913F-CBBDB02389AC}">
      <dgm:prSet/>
      <dgm:spPr/>
      <dgm:t>
        <a:bodyPr/>
        <a:lstStyle/>
        <a:p>
          <a:endParaRPr lang="en-GB"/>
        </a:p>
      </dgm:t>
    </dgm:pt>
    <dgm:pt modelId="{36260D12-68DF-4CE2-A786-5E44C53824D5}">
      <dgm:prSet/>
      <dgm:spPr>
        <a:solidFill>
          <a:srgbClr val="99CCFF">
            <a:alpha val="90000"/>
          </a:srgb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GB" altLang="en-US" b="0" dirty="0" smtClean="0">
              <a:solidFill>
                <a:srgbClr val="133176"/>
              </a:solidFill>
              <a:latin typeface="+mn-lt"/>
            </a:rPr>
            <a:t>Publishes official statistics for Europe (European statistics)</a:t>
          </a:r>
          <a:endParaRPr lang="en-GB" altLang="en-US" b="0" dirty="0">
            <a:solidFill>
              <a:srgbClr val="133176"/>
            </a:solidFill>
            <a:latin typeface="+mn-lt"/>
          </a:endParaRPr>
        </a:p>
      </dgm:t>
    </dgm:pt>
    <dgm:pt modelId="{8A3A8A76-39D2-4619-A033-C007D34790DB}" type="parTrans" cxnId="{1561111C-8F33-417C-83F3-BD608A6C2C54}">
      <dgm:prSet/>
      <dgm:spPr/>
      <dgm:t>
        <a:bodyPr/>
        <a:lstStyle/>
        <a:p>
          <a:endParaRPr lang="en-GB"/>
        </a:p>
      </dgm:t>
    </dgm:pt>
    <dgm:pt modelId="{A44ED894-FCA8-4EB8-ABB0-11AF7A70DEA8}" type="sibTrans" cxnId="{1561111C-8F33-417C-83F3-BD608A6C2C54}">
      <dgm:prSet/>
      <dgm:spPr/>
      <dgm:t>
        <a:bodyPr/>
        <a:lstStyle/>
        <a:p>
          <a:endParaRPr lang="en-GB"/>
        </a:p>
      </dgm:t>
    </dgm:pt>
    <dgm:pt modelId="{1036D077-C2FC-4F82-A0D8-5A1BC23D1F4D}" type="pres">
      <dgm:prSet presAssocID="{F5E8705E-0AC5-4C60-B561-9FCF525287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11DBA9E-13F4-48A0-85FE-56E34AAE0A1D}" type="pres">
      <dgm:prSet presAssocID="{E0214258-DECD-4786-B4E6-F4B7BD4FEC98}" presName="linNode" presStyleCnt="0"/>
      <dgm:spPr/>
    </dgm:pt>
    <dgm:pt modelId="{8A691CD5-4C0B-40DB-A1B6-9E6EDB954926}" type="pres">
      <dgm:prSet presAssocID="{E0214258-DECD-4786-B4E6-F4B7BD4FEC98}" presName="parentText" presStyleLbl="node1" presStyleIdx="0" presStyleCnt="2" custLinFactNeighborX="-9228" custLinFactNeighborY="-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033DD87-013F-4DE4-967B-A7E5E8D746E7}" type="pres">
      <dgm:prSet presAssocID="{E0214258-DECD-4786-B4E6-F4B7BD4FEC98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A58C6B2-1846-4C70-96E7-D8C9B070AB15}" type="pres">
      <dgm:prSet presAssocID="{88D81D4A-A56F-4626-B11F-BD134528FF75}" presName="sp" presStyleCnt="0"/>
      <dgm:spPr/>
    </dgm:pt>
    <dgm:pt modelId="{AC31ECEF-4636-402C-B6DC-7CCFB042451D}" type="pres">
      <dgm:prSet presAssocID="{64F91D5D-EAAB-4EF8-AC07-C6AD6DBF5E3A}" presName="linNode" presStyleCnt="0"/>
      <dgm:spPr/>
    </dgm:pt>
    <dgm:pt modelId="{F7D7CD2C-D666-478D-AB4E-0987FC3C228C}" type="pres">
      <dgm:prSet presAssocID="{64F91D5D-EAAB-4EF8-AC07-C6AD6DBF5E3A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6D7A12-0E9A-44E3-BFAD-E71E99B5A5B2}" type="pres">
      <dgm:prSet presAssocID="{64F91D5D-EAAB-4EF8-AC07-C6AD6DBF5E3A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1E35812-56FD-4BBB-A434-F9AE375BA95B}" srcId="{64F91D5D-EAAB-4EF8-AC07-C6AD6DBF5E3A}" destId="{FFC3C904-35E7-4FBD-89CF-D27F1C6FB5CF}" srcOrd="0" destOrd="0" parTransId="{FD0852DD-EABA-4C76-890B-3B8590B7FEF3}" sibTransId="{2485EA19-49DB-45FC-85CF-4F4EB8FF6D84}"/>
    <dgm:cxn modelId="{1561111C-8F33-417C-83F3-BD608A6C2C54}" srcId="{64F91D5D-EAAB-4EF8-AC07-C6AD6DBF5E3A}" destId="{36260D12-68DF-4CE2-A786-5E44C53824D5}" srcOrd="2" destOrd="0" parTransId="{8A3A8A76-39D2-4619-A033-C007D34790DB}" sibTransId="{A44ED894-FCA8-4EB8-ABB0-11AF7A70DEA8}"/>
    <dgm:cxn modelId="{F866C26B-40FC-4173-A1F0-F302011ADCCF}" type="presOf" srcId="{F5E8705E-0AC5-4C60-B561-9FCF5252879A}" destId="{1036D077-C2FC-4F82-A0D8-5A1BC23D1F4D}" srcOrd="0" destOrd="0" presId="urn:microsoft.com/office/officeart/2005/8/layout/vList5"/>
    <dgm:cxn modelId="{CC64088C-9359-4D44-8D49-2890FD24DCF1}" srcId="{F5E8705E-0AC5-4C60-B561-9FCF5252879A}" destId="{64F91D5D-EAAB-4EF8-AC07-C6AD6DBF5E3A}" srcOrd="1" destOrd="0" parTransId="{002A9CBF-F21F-4373-86AD-FD400D153596}" sibTransId="{366048F1-5DA3-4120-9840-D2690803079F}"/>
    <dgm:cxn modelId="{B502ABD5-1FFD-45FE-94CC-8CA66E0C61C9}" type="presOf" srcId="{7074BBB8-701F-41A4-8F70-64563EC63975}" destId="{E033DD87-013F-4DE4-967B-A7E5E8D746E7}" srcOrd="0" destOrd="0" presId="urn:microsoft.com/office/officeart/2005/8/layout/vList5"/>
    <dgm:cxn modelId="{8A9BD02D-E70A-44AC-913F-CBBDB02389AC}" srcId="{64F91D5D-EAAB-4EF8-AC07-C6AD6DBF5E3A}" destId="{E1EBE2ED-0BFF-4859-9802-BC37BB8FF7E9}" srcOrd="1" destOrd="0" parTransId="{6124A855-957A-4E8F-BDCC-525FFE6DAF01}" sibTransId="{318154FE-534D-4050-8C9C-BD817B4E0530}"/>
    <dgm:cxn modelId="{FD58D692-D93C-4DA0-8ADE-7825B5BA9661}" srcId="{E0214258-DECD-4786-B4E6-F4B7BD4FEC98}" destId="{7074BBB8-701F-41A4-8F70-64563EC63975}" srcOrd="0" destOrd="0" parTransId="{9E534241-1113-426B-A994-E99498E76222}" sibTransId="{51D3FD94-3529-4D2E-83A2-0D70FFAC16BA}"/>
    <dgm:cxn modelId="{D2BC6436-AB73-4802-B0B6-28AB6988C96E}" type="presOf" srcId="{36260D12-68DF-4CE2-A786-5E44C53824D5}" destId="{536D7A12-0E9A-44E3-BFAD-E71E99B5A5B2}" srcOrd="0" destOrd="2" presId="urn:microsoft.com/office/officeart/2005/8/layout/vList5"/>
    <dgm:cxn modelId="{F9CD3973-83A8-4775-9C0B-EAC15D8834C9}" type="presOf" srcId="{E1EBE2ED-0BFF-4859-9802-BC37BB8FF7E9}" destId="{536D7A12-0E9A-44E3-BFAD-E71E99B5A5B2}" srcOrd="0" destOrd="1" presId="urn:microsoft.com/office/officeart/2005/8/layout/vList5"/>
    <dgm:cxn modelId="{1853E095-8979-41BB-8569-5BD4B10CAC02}" type="presOf" srcId="{FFC3C904-35E7-4FBD-89CF-D27F1C6FB5CF}" destId="{536D7A12-0E9A-44E3-BFAD-E71E99B5A5B2}" srcOrd="0" destOrd="0" presId="urn:microsoft.com/office/officeart/2005/8/layout/vList5"/>
    <dgm:cxn modelId="{0F021C82-EDA3-4C2D-ACDA-0E3EEB0E3063}" srcId="{F5E8705E-0AC5-4C60-B561-9FCF5252879A}" destId="{E0214258-DECD-4786-B4E6-F4B7BD4FEC98}" srcOrd="0" destOrd="0" parTransId="{D0AF9CBC-BF8A-4004-AE00-2DB988B59557}" sibTransId="{88D81D4A-A56F-4626-B11F-BD134528FF75}"/>
    <dgm:cxn modelId="{40792BA5-C8DD-4E8C-BE6E-1263F4C6EF13}" type="presOf" srcId="{64F91D5D-EAAB-4EF8-AC07-C6AD6DBF5E3A}" destId="{F7D7CD2C-D666-478D-AB4E-0987FC3C228C}" srcOrd="0" destOrd="0" presId="urn:microsoft.com/office/officeart/2005/8/layout/vList5"/>
    <dgm:cxn modelId="{FB41B58B-7452-489D-B5EC-C94118641740}" type="presOf" srcId="{E0214258-DECD-4786-B4E6-F4B7BD4FEC98}" destId="{8A691CD5-4C0B-40DB-A1B6-9E6EDB954926}" srcOrd="0" destOrd="0" presId="urn:microsoft.com/office/officeart/2005/8/layout/vList5"/>
    <dgm:cxn modelId="{450F6269-5D93-4B35-A888-1ED394AD2DCF}" type="presParOf" srcId="{1036D077-C2FC-4F82-A0D8-5A1BC23D1F4D}" destId="{D11DBA9E-13F4-48A0-85FE-56E34AAE0A1D}" srcOrd="0" destOrd="0" presId="urn:microsoft.com/office/officeart/2005/8/layout/vList5"/>
    <dgm:cxn modelId="{0389A5BD-D01D-435A-BAA5-D8EECD78CDF0}" type="presParOf" srcId="{D11DBA9E-13F4-48A0-85FE-56E34AAE0A1D}" destId="{8A691CD5-4C0B-40DB-A1B6-9E6EDB954926}" srcOrd="0" destOrd="0" presId="urn:microsoft.com/office/officeart/2005/8/layout/vList5"/>
    <dgm:cxn modelId="{B1853D82-4CCB-4687-90A6-6925042FC264}" type="presParOf" srcId="{D11DBA9E-13F4-48A0-85FE-56E34AAE0A1D}" destId="{E033DD87-013F-4DE4-967B-A7E5E8D746E7}" srcOrd="1" destOrd="0" presId="urn:microsoft.com/office/officeart/2005/8/layout/vList5"/>
    <dgm:cxn modelId="{255E1E5A-E67A-4041-B51E-DDB642D01C13}" type="presParOf" srcId="{1036D077-C2FC-4F82-A0D8-5A1BC23D1F4D}" destId="{6A58C6B2-1846-4C70-96E7-D8C9B070AB15}" srcOrd="1" destOrd="0" presId="urn:microsoft.com/office/officeart/2005/8/layout/vList5"/>
    <dgm:cxn modelId="{1FEC320C-76C3-4AE0-A423-8B2DCB9CFE14}" type="presParOf" srcId="{1036D077-C2FC-4F82-A0D8-5A1BC23D1F4D}" destId="{AC31ECEF-4636-402C-B6DC-7CCFB042451D}" srcOrd="2" destOrd="0" presId="urn:microsoft.com/office/officeart/2005/8/layout/vList5"/>
    <dgm:cxn modelId="{F8EC5684-64EC-46C0-B9BB-B9934FECE9F8}" type="presParOf" srcId="{AC31ECEF-4636-402C-B6DC-7CCFB042451D}" destId="{F7D7CD2C-D666-478D-AB4E-0987FC3C228C}" srcOrd="0" destOrd="0" presId="urn:microsoft.com/office/officeart/2005/8/layout/vList5"/>
    <dgm:cxn modelId="{06B1AB9D-51CE-4407-9C4F-A4DC53BB1846}" type="presParOf" srcId="{AC31ECEF-4636-402C-B6DC-7CCFB042451D}" destId="{536D7A12-0E9A-44E3-BFAD-E71E99B5A5B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D162F8-7633-4FE6-8302-65F91C0AB258}" type="doc">
      <dgm:prSet loTypeId="urn:microsoft.com/office/officeart/2005/8/layout/hList7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B4FD848D-62B2-41D4-9B76-4C4051AFDF64}">
      <dgm:prSet phldrT="[Text]"/>
      <dgm:spPr>
        <a:gradFill rotWithShape="0">
          <a:gsLst>
            <a:gs pos="0">
              <a:schemeClr val="accent1">
                <a:lumMod val="5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fr-BE" b="1" dirty="0" smtClean="0"/>
            <a:t>1. </a:t>
          </a:r>
          <a:r>
            <a:rPr lang="fr-BE" b="1" dirty="0" smtClean="0"/>
            <a:t>User </a:t>
          </a:r>
          <a:r>
            <a:rPr lang="fr-BE" b="1" dirty="0" err="1" smtClean="0"/>
            <a:t>research</a:t>
          </a:r>
          <a:endParaRPr lang="fr-BE" b="1" dirty="0" smtClean="0"/>
        </a:p>
        <a:p>
          <a:r>
            <a:rPr lang="fr-BE" b="1" dirty="0" smtClean="0"/>
            <a:t> </a:t>
          </a:r>
          <a:r>
            <a:rPr lang="fr-BE" b="1" dirty="0" err="1" smtClean="0"/>
            <a:t>Testing</a:t>
          </a:r>
          <a:r>
            <a:rPr lang="fr-BE" b="1" dirty="0" smtClean="0"/>
            <a:t> </a:t>
          </a:r>
          <a:r>
            <a:rPr lang="fr-BE" b="1" dirty="0" err="1" smtClean="0"/>
            <a:t>products</a:t>
          </a:r>
          <a:r>
            <a:rPr lang="fr-BE" b="1" dirty="0" smtClean="0"/>
            <a:t> with </a:t>
          </a:r>
          <a:r>
            <a:rPr lang="fr-BE" b="1" dirty="0" err="1" smtClean="0"/>
            <a:t>users</a:t>
          </a:r>
          <a:endParaRPr lang="en-GB" dirty="0"/>
        </a:p>
      </dgm:t>
    </dgm:pt>
    <dgm:pt modelId="{52F218D8-AD62-4996-A8C6-E44B3660164D}" type="parTrans" cxnId="{EFF206DA-8455-4A98-9093-FFF5DE118435}">
      <dgm:prSet/>
      <dgm:spPr/>
      <dgm:t>
        <a:bodyPr/>
        <a:lstStyle/>
        <a:p>
          <a:endParaRPr lang="en-GB"/>
        </a:p>
      </dgm:t>
    </dgm:pt>
    <dgm:pt modelId="{C03F692B-6511-4CE0-A8EF-925D8EE9D845}" type="sibTrans" cxnId="{EFF206DA-8455-4A98-9093-FFF5DE118435}">
      <dgm:prSet/>
      <dgm:spPr/>
      <dgm:t>
        <a:bodyPr/>
        <a:lstStyle/>
        <a:p>
          <a:endParaRPr lang="en-GB"/>
        </a:p>
      </dgm:t>
    </dgm:pt>
    <dgm:pt modelId="{22603327-382C-4BC9-8B47-BBC3F45BDB36}">
      <dgm:prSet phldrT="[Text]"/>
      <dgm:spPr/>
      <dgm:t>
        <a:bodyPr/>
        <a:lstStyle/>
        <a:p>
          <a:r>
            <a:rPr lang="fr-BE" b="1" smtClean="0"/>
            <a:t>2. Visualisation and digital products</a:t>
          </a:r>
          <a:endParaRPr lang="en-GB" dirty="0"/>
        </a:p>
      </dgm:t>
    </dgm:pt>
    <dgm:pt modelId="{D7FC31BF-BDFE-4746-9AF7-81237C8D5CCC}" type="parTrans" cxnId="{CB9CB195-7828-41DA-9883-903C52CE26C5}">
      <dgm:prSet/>
      <dgm:spPr/>
      <dgm:t>
        <a:bodyPr/>
        <a:lstStyle/>
        <a:p>
          <a:endParaRPr lang="en-GB"/>
        </a:p>
      </dgm:t>
    </dgm:pt>
    <dgm:pt modelId="{CA997FBF-8FE8-4BE4-84D2-E15A1BD5E802}" type="sibTrans" cxnId="{CB9CB195-7828-41DA-9883-903C52CE26C5}">
      <dgm:prSet/>
      <dgm:spPr/>
      <dgm:t>
        <a:bodyPr/>
        <a:lstStyle/>
        <a:p>
          <a:endParaRPr lang="en-GB"/>
        </a:p>
      </dgm:t>
    </dgm:pt>
    <dgm:pt modelId="{1A2D1100-5DDC-4F0A-9441-395AF6E96038}">
      <dgm:prSet phldrT="[Text]"/>
      <dgm:spPr/>
      <dgm:t>
        <a:bodyPr/>
        <a:lstStyle/>
        <a:p>
          <a:r>
            <a:rPr lang="fr-BE" b="1" smtClean="0"/>
            <a:t>3. Open data dissemination</a:t>
          </a:r>
          <a:endParaRPr lang="en-GB" dirty="0"/>
        </a:p>
      </dgm:t>
    </dgm:pt>
    <dgm:pt modelId="{445C065F-43BA-44F5-8DA9-9DDE289674E2}" type="parTrans" cxnId="{99749B50-4541-4B40-AD37-0FC42908DF9F}">
      <dgm:prSet/>
      <dgm:spPr/>
      <dgm:t>
        <a:bodyPr/>
        <a:lstStyle/>
        <a:p>
          <a:endParaRPr lang="en-GB"/>
        </a:p>
      </dgm:t>
    </dgm:pt>
    <dgm:pt modelId="{2D5C1D7D-A212-4E85-BD47-9FDF74D76E2E}" type="sibTrans" cxnId="{99749B50-4541-4B40-AD37-0FC42908DF9F}">
      <dgm:prSet/>
      <dgm:spPr/>
      <dgm:t>
        <a:bodyPr/>
        <a:lstStyle/>
        <a:p>
          <a:endParaRPr lang="en-GB"/>
        </a:p>
      </dgm:t>
    </dgm:pt>
    <dgm:pt modelId="{10C750FE-F516-4D7E-AF35-D942ADE41560}">
      <dgm:prSet phldrT="[Text]"/>
      <dgm:spPr/>
      <dgm:t>
        <a:bodyPr/>
        <a:lstStyle/>
        <a:p>
          <a:r>
            <a:rPr lang="fr-BE" b="1" smtClean="0"/>
            <a:t>4. Statistical literacy, communication</a:t>
          </a:r>
          <a:endParaRPr lang="en-GB" dirty="0"/>
        </a:p>
      </dgm:t>
    </dgm:pt>
    <dgm:pt modelId="{C63A1079-0496-4578-BF57-F22A01101A3E}" type="parTrans" cxnId="{D3A906ED-CD8E-4098-BCA4-BCA5AEA525E6}">
      <dgm:prSet/>
      <dgm:spPr/>
      <dgm:t>
        <a:bodyPr/>
        <a:lstStyle/>
        <a:p>
          <a:endParaRPr lang="en-GB"/>
        </a:p>
      </dgm:t>
    </dgm:pt>
    <dgm:pt modelId="{1FB459CA-F20D-422E-879D-BADE9F27B539}" type="sibTrans" cxnId="{D3A906ED-CD8E-4098-BCA4-BCA5AEA525E6}">
      <dgm:prSet/>
      <dgm:spPr/>
      <dgm:t>
        <a:bodyPr/>
        <a:lstStyle/>
        <a:p>
          <a:endParaRPr lang="en-GB"/>
        </a:p>
      </dgm:t>
    </dgm:pt>
    <dgm:pt modelId="{0AB274C6-CA6B-4768-8CED-D156297407B3}" type="pres">
      <dgm:prSet presAssocID="{A2D162F8-7633-4FE6-8302-65F91C0AB25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92E5D57-3C93-43AF-8304-78B31E8C5637}" type="pres">
      <dgm:prSet presAssocID="{A2D162F8-7633-4FE6-8302-65F91C0AB258}" presName="fgShape" presStyleLbl="fgShp" presStyleIdx="0" presStyleCnt="1"/>
      <dgm:spPr/>
    </dgm:pt>
    <dgm:pt modelId="{DD2B12A4-D2A1-4ADA-BC17-FA25FDEC9503}" type="pres">
      <dgm:prSet presAssocID="{A2D162F8-7633-4FE6-8302-65F91C0AB258}" presName="linComp" presStyleCnt="0"/>
      <dgm:spPr/>
    </dgm:pt>
    <dgm:pt modelId="{FE7435F9-DE66-4E7D-85C8-D067385A03C9}" type="pres">
      <dgm:prSet presAssocID="{B4FD848D-62B2-41D4-9B76-4C4051AFDF64}" presName="compNode" presStyleCnt="0"/>
      <dgm:spPr/>
    </dgm:pt>
    <dgm:pt modelId="{6CE7E43B-747C-4728-A4FB-76A9FC32A2D8}" type="pres">
      <dgm:prSet presAssocID="{B4FD848D-62B2-41D4-9B76-4C4051AFDF64}" presName="bkgdShape" presStyleLbl="node1" presStyleIdx="0" presStyleCnt="4"/>
      <dgm:spPr/>
      <dgm:t>
        <a:bodyPr/>
        <a:lstStyle/>
        <a:p>
          <a:endParaRPr lang="en-GB"/>
        </a:p>
      </dgm:t>
    </dgm:pt>
    <dgm:pt modelId="{59432DDB-B0F3-46C1-B709-F72C725182B7}" type="pres">
      <dgm:prSet presAssocID="{B4FD848D-62B2-41D4-9B76-4C4051AFDF64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C18C597-BA66-46A9-9179-6D1F76CC4208}" type="pres">
      <dgm:prSet presAssocID="{B4FD848D-62B2-41D4-9B76-4C4051AFDF64}" presName="invisiNode" presStyleLbl="node1" presStyleIdx="0" presStyleCnt="4"/>
      <dgm:spPr/>
    </dgm:pt>
    <dgm:pt modelId="{100D0D8F-A27C-4665-9800-5C7D6FB9E6BD}" type="pres">
      <dgm:prSet presAssocID="{B4FD848D-62B2-41D4-9B76-4C4051AFDF64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</dgm:spPr>
    </dgm:pt>
    <dgm:pt modelId="{514CD744-3216-4ABD-92A1-91127DF70AA1}" type="pres">
      <dgm:prSet presAssocID="{C03F692B-6511-4CE0-A8EF-925D8EE9D845}" presName="sibTrans" presStyleLbl="sibTrans2D1" presStyleIdx="0" presStyleCnt="0"/>
      <dgm:spPr/>
      <dgm:t>
        <a:bodyPr/>
        <a:lstStyle/>
        <a:p>
          <a:endParaRPr lang="en-GB"/>
        </a:p>
      </dgm:t>
    </dgm:pt>
    <dgm:pt modelId="{4A5625E8-DC8F-4671-8877-CD10FFE766BA}" type="pres">
      <dgm:prSet presAssocID="{22603327-382C-4BC9-8B47-BBC3F45BDB36}" presName="compNode" presStyleCnt="0"/>
      <dgm:spPr/>
    </dgm:pt>
    <dgm:pt modelId="{F9A01EB6-1490-4486-B88B-375C2899C0F1}" type="pres">
      <dgm:prSet presAssocID="{22603327-382C-4BC9-8B47-BBC3F45BDB36}" presName="bkgdShape" presStyleLbl="node1" presStyleIdx="1" presStyleCnt="4"/>
      <dgm:spPr/>
      <dgm:t>
        <a:bodyPr/>
        <a:lstStyle/>
        <a:p>
          <a:endParaRPr lang="en-GB"/>
        </a:p>
      </dgm:t>
    </dgm:pt>
    <dgm:pt modelId="{23DA8AFC-819D-4D1E-B993-EAAB8CD9CA30}" type="pres">
      <dgm:prSet presAssocID="{22603327-382C-4BC9-8B47-BBC3F45BDB36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D9DB59F-5A2F-437C-8FD6-687C81DF3CB8}" type="pres">
      <dgm:prSet presAssocID="{22603327-382C-4BC9-8B47-BBC3F45BDB36}" presName="invisiNode" presStyleLbl="node1" presStyleIdx="1" presStyleCnt="4"/>
      <dgm:spPr/>
    </dgm:pt>
    <dgm:pt modelId="{E5BE7EE5-9A2A-4ACF-8866-0F2F0A9A7936}" type="pres">
      <dgm:prSet presAssocID="{22603327-382C-4BC9-8B47-BBC3F45BDB36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</dgm:spPr>
    </dgm:pt>
    <dgm:pt modelId="{21319116-28AF-4EC0-ABBB-4DB11C087F08}" type="pres">
      <dgm:prSet presAssocID="{CA997FBF-8FE8-4BE4-84D2-E15A1BD5E802}" presName="sibTrans" presStyleLbl="sibTrans2D1" presStyleIdx="0" presStyleCnt="0"/>
      <dgm:spPr/>
      <dgm:t>
        <a:bodyPr/>
        <a:lstStyle/>
        <a:p>
          <a:endParaRPr lang="en-GB"/>
        </a:p>
      </dgm:t>
    </dgm:pt>
    <dgm:pt modelId="{12136A5C-56E9-4206-8450-663BEEBD3B39}" type="pres">
      <dgm:prSet presAssocID="{1A2D1100-5DDC-4F0A-9441-395AF6E96038}" presName="compNode" presStyleCnt="0"/>
      <dgm:spPr/>
    </dgm:pt>
    <dgm:pt modelId="{4738CB3F-065E-46A6-AE97-55D11F74667B}" type="pres">
      <dgm:prSet presAssocID="{1A2D1100-5DDC-4F0A-9441-395AF6E96038}" presName="bkgdShape" presStyleLbl="node1" presStyleIdx="2" presStyleCnt="4"/>
      <dgm:spPr/>
      <dgm:t>
        <a:bodyPr/>
        <a:lstStyle/>
        <a:p>
          <a:endParaRPr lang="en-GB"/>
        </a:p>
      </dgm:t>
    </dgm:pt>
    <dgm:pt modelId="{2719C178-AFB4-434B-88A9-9E38BACF69BB}" type="pres">
      <dgm:prSet presAssocID="{1A2D1100-5DDC-4F0A-9441-395AF6E96038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B946CFE-993B-4B71-832D-C59D8AD718B3}" type="pres">
      <dgm:prSet presAssocID="{1A2D1100-5DDC-4F0A-9441-395AF6E96038}" presName="invisiNode" presStyleLbl="node1" presStyleIdx="2" presStyleCnt="4"/>
      <dgm:spPr/>
    </dgm:pt>
    <dgm:pt modelId="{4B38CE4B-CFCA-4279-877B-7A69B1DC24C6}" type="pres">
      <dgm:prSet presAssocID="{1A2D1100-5DDC-4F0A-9441-395AF6E96038}" presName="imagNod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D5857310-7C42-4C95-BB32-27E068F75623}" type="pres">
      <dgm:prSet presAssocID="{2D5C1D7D-A212-4E85-BD47-9FDF74D76E2E}" presName="sibTrans" presStyleLbl="sibTrans2D1" presStyleIdx="0" presStyleCnt="0"/>
      <dgm:spPr/>
      <dgm:t>
        <a:bodyPr/>
        <a:lstStyle/>
        <a:p>
          <a:endParaRPr lang="en-GB"/>
        </a:p>
      </dgm:t>
    </dgm:pt>
    <dgm:pt modelId="{F99BCAF8-BA30-4ED7-9419-09A24A51157F}" type="pres">
      <dgm:prSet presAssocID="{10C750FE-F516-4D7E-AF35-D942ADE41560}" presName="compNode" presStyleCnt="0"/>
      <dgm:spPr/>
    </dgm:pt>
    <dgm:pt modelId="{C2631A7E-42A1-45D6-B77A-9C585220B12F}" type="pres">
      <dgm:prSet presAssocID="{10C750FE-F516-4D7E-AF35-D942ADE41560}" presName="bkgdShape" presStyleLbl="node1" presStyleIdx="3" presStyleCnt="4"/>
      <dgm:spPr/>
      <dgm:t>
        <a:bodyPr/>
        <a:lstStyle/>
        <a:p>
          <a:endParaRPr lang="en-GB"/>
        </a:p>
      </dgm:t>
    </dgm:pt>
    <dgm:pt modelId="{24F17314-19C6-4ED2-A17C-CE68A10306F5}" type="pres">
      <dgm:prSet presAssocID="{10C750FE-F516-4D7E-AF35-D942ADE41560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F62FC12-5FC4-4E1B-8E87-253CE76EE230}" type="pres">
      <dgm:prSet presAssocID="{10C750FE-F516-4D7E-AF35-D942ADE41560}" presName="invisiNode" presStyleLbl="node1" presStyleIdx="3" presStyleCnt="4"/>
      <dgm:spPr/>
    </dgm:pt>
    <dgm:pt modelId="{738314D2-9E22-4977-9A09-A2ADF4816AC3}" type="pres">
      <dgm:prSet presAssocID="{10C750FE-F516-4D7E-AF35-D942ADE41560}" presName="imagNode" presStyleLbl="fgImgPlace1" presStyleIdx="3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</dgm:spPr>
    </dgm:pt>
  </dgm:ptLst>
  <dgm:cxnLst>
    <dgm:cxn modelId="{31C612C8-B2E9-4B09-A52F-34C352EFD6BC}" type="presOf" srcId="{22603327-382C-4BC9-8B47-BBC3F45BDB36}" destId="{F9A01EB6-1490-4486-B88B-375C2899C0F1}" srcOrd="0" destOrd="0" presId="urn:microsoft.com/office/officeart/2005/8/layout/hList7"/>
    <dgm:cxn modelId="{0A6A5458-C22B-4185-A559-9A7E82C3FD92}" type="presOf" srcId="{10C750FE-F516-4D7E-AF35-D942ADE41560}" destId="{24F17314-19C6-4ED2-A17C-CE68A10306F5}" srcOrd="1" destOrd="0" presId="urn:microsoft.com/office/officeart/2005/8/layout/hList7"/>
    <dgm:cxn modelId="{285BA04C-5EE8-4CA0-A883-8B23F885137E}" type="presOf" srcId="{22603327-382C-4BC9-8B47-BBC3F45BDB36}" destId="{23DA8AFC-819D-4D1E-B993-EAAB8CD9CA30}" srcOrd="1" destOrd="0" presId="urn:microsoft.com/office/officeart/2005/8/layout/hList7"/>
    <dgm:cxn modelId="{FD8A6F22-6D81-4844-B171-8CBF1FB15BD2}" type="presOf" srcId="{1A2D1100-5DDC-4F0A-9441-395AF6E96038}" destId="{2719C178-AFB4-434B-88A9-9E38BACF69BB}" srcOrd="1" destOrd="0" presId="urn:microsoft.com/office/officeart/2005/8/layout/hList7"/>
    <dgm:cxn modelId="{90B6808D-BB58-49AE-BF04-0F459889913B}" type="presOf" srcId="{C03F692B-6511-4CE0-A8EF-925D8EE9D845}" destId="{514CD744-3216-4ABD-92A1-91127DF70AA1}" srcOrd="0" destOrd="0" presId="urn:microsoft.com/office/officeart/2005/8/layout/hList7"/>
    <dgm:cxn modelId="{FF0F2DC6-1BF7-4EDF-AAB3-6C36CB757A21}" type="presOf" srcId="{A2D162F8-7633-4FE6-8302-65F91C0AB258}" destId="{0AB274C6-CA6B-4768-8CED-D156297407B3}" srcOrd="0" destOrd="0" presId="urn:microsoft.com/office/officeart/2005/8/layout/hList7"/>
    <dgm:cxn modelId="{61710C9B-DCA2-4399-9886-34D33D200148}" type="presOf" srcId="{1A2D1100-5DDC-4F0A-9441-395AF6E96038}" destId="{4738CB3F-065E-46A6-AE97-55D11F74667B}" srcOrd="0" destOrd="0" presId="urn:microsoft.com/office/officeart/2005/8/layout/hList7"/>
    <dgm:cxn modelId="{FDD88097-C968-498F-AC3E-2A910DDE3751}" type="presOf" srcId="{10C750FE-F516-4D7E-AF35-D942ADE41560}" destId="{C2631A7E-42A1-45D6-B77A-9C585220B12F}" srcOrd="0" destOrd="0" presId="urn:microsoft.com/office/officeart/2005/8/layout/hList7"/>
    <dgm:cxn modelId="{15B37B1A-7EFD-4DD2-866A-21D77CB8B98D}" type="presOf" srcId="{B4FD848D-62B2-41D4-9B76-4C4051AFDF64}" destId="{59432DDB-B0F3-46C1-B709-F72C725182B7}" srcOrd="1" destOrd="0" presId="urn:microsoft.com/office/officeart/2005/8/layout/hList7"/>
    <dgm:cxn modelId="{B840DCDD-EBA7-4705-A3B3-7DA71BC15555}" type="presOf" srcId="{B4FD848D-62B2-41D4-9B76-4C4051AFDF64}" destId="{6CE7E43B-747C-4728-A4FB-76A9FC32A2D8}" srcOrd="0" destOrd="0" presId="urn:microsoft.com/office/officeart/2005/8/layout/hList7"/>
    <dgm:cxn modelId="{8ED05574-FB8D-4FDD-9B81-1848D85BF261}" type="presOf" srcId="{2D5C1D7D-A212-4E85-BD47-9FDF74D76E2E}" destId="{D5857310-7C42-4C95-BB32-27E068F75623}" srcOrd="0" destOrd="0" presId="urn:microsoft.com/office/officeart/2005/8/layout/hList7"/>
    <dgm:cxn modelId="{D3A906ED-CD8E-4098-BCA4-BCA5AEA525E6}" srcId="{A2D162F8-7633-4FE6-8302-65F91C0AB258}" destId="{10C750FE-F516-4D7E-AF35-D942ADE41560}" srcOrd="3" destOrd="0" parTransId="{C63A1079-0496-4578-BF57-F22A01101A3E}" sibTransId="{1FB459CA-F20D-422E-879D-BADE9F27B539}"/>
    <dgm:cxn modelId="{EFF206DA-8455-4A98-9093-FFF5DE118435}" srcId="{A2D162F8-7633-4FE6-8302-65F91C0AB258}" destId="{B4FD848D-62B2-41D4-9B76-4C4051AFDF64}" srcOrd="0" destOrd="0" parTransId="{52F218D8-AD62-4996-A8C6-E44B3660164D}" sibTransId="{C03F692B-6511-4CE0-A8EF-925D8EE9D845}"/>
    <dgm:cxn modelId="{07A29586-E490-4950-8444-024C2A885F32}" type="presOf" srcId="{CA997FBF-8FE8-4BE4-84D2-E15A1BD5E802}" destId="{21319116-28AF-4EC0-ABBB-4DB11C087F08}" srcOrd="0" destOrd="0" presId="urn:microsoft.com/office/officeart/2005/8/layout/hList7"/>
    <dgm:cxn modelId="{CB9CB195-7828-41DA-9883-903C52CE26C5}" srcId="{A2D162F8-7633-4FE6-8302-65F91C0AB258}" destId="{22603327-382C-4BC9-8B47-BBC3F45BDB36}" srcOrd="1" destOrd="0" parTransId="{D7FC31BF-BDFE-4746-9AF7-81237C8D5CCC}" sibTransId="{CA997FBF-8FE8-4BE4-84D2-E15A1BD5E802}"/>
    <dgm:cxn modelId="{99749B50-4541-4B40-AD37-0FC42908DF9F}" srcId="{A2D162F8-7633-4FE6-8302-65F91C0AB258}" destId="{1A2D1100-5DDC-4F0A-9441-395AF6E96038}" srcOrd="2" destOrd="0" parTransId="{445C065F-43BA-44F5-8DA9-9DDE289674E2}" sibTransId="{2D5C1D7D-A212-4E85-BD47-9FDF74D76E2E}"/>
    <dgm:cxn modelId="{F535365D-5421-400C-B111-8ECFF89A9736}" type="presParOf" srcId="{0AB274C6-CA6B-4768-8CED-D156297407B3}" destId="{092E5D57-3C93-43AF-8304-78B31E8C5637}" srcOrd="0" destOrd="0" presId="urn:microsoft.com/office/officeart/2005/8/layout/hList7"/>
    <dgm:cxn modelId="{0550DBB4-BFBA-46BA-9E50-FB5AAC204F85}" type="presParOf" srcId="{0AB274C6-CA6B-4768-8CED-D156297407B3}" destId="{DD2B12A4-D2A1-4ADA-BC17-FA25FDEC9503}" srcOrd="1" destOrd="0" presId="urn:microsoft.com/office/officeart/2005/8/layout/hList7"/>
    <dgm:cxn modelId="{D05FE004-989E-4131-88CA-9792AF2B9CA3}" type="presParOf" srcId="{DD2B12A4-D2A1-4ADA-BC17-FA25FDEC9503}" destId="{FE7435F9-DE66-4E7D-85C8-D067385A03C9}" srcOrd="0" destOrd="0" presId="urn:microsoft.com/office/officeart/2005/8/layout/hList7"/>
    <dgm:cxn modelId="{5F6C8271-51FE-4EB2-9549-69B1AC7668FD}" type="presParOf" srcId="{FE7435F9-DE66-4E7D-85C8-D067385A03C9}" destId="{6CE7E43B-747C-4728-A4FB-76A9FC32A2D8}" srcOrd="0" destOrd="0" presId="urn:microsoft.com/office/officeart/2005/8/layout/hList7"/>
    <dgm:cxn modelId="{64F71B33-35CF-406B-BD6A-369E3CEA636A}" type="presParOf" srcId="{FE7435F9-DE66-4E7D-85C8-D067385A03C9}" destId="{59432DDB-B0F3-46C1-B709-F72C725182B7}" srcOrd="1" destOrd="0" presId="urn:microsoft.com/office/officeart/2005/8/layout/hList7"/>
    <dgm:cxn modelId="{BD124ECB-D3F9-45D8-8F23-65CB463D1EF6}" type="presParOf" srcId="{FE7435F9-DE66-4E7D-85C8-D067385A03C9}" destId="{6C18C597-BA66-46A9-9179-6D1F76CC4208}" srcOrd="2" destOrd="0" presId="urn:microsoft.com/office/officeart/2005/8/layout/hList7"/>
    <dgm:cxn modelId="{57A7E6EA-E98E-46F6-935F-3750FA3EF424}" type="presParOf" srcId="{FE7435F9-DE66-4E7D-85C8-D067385A03C9}" destId="{100D0D8F-A27C-4665-9800-5C7D6FB9E6BD}" srcOrd="3" destOrd="0" presId="urn:microsoft.com/office/officeart/2005/8/layout/hList7"/>
    <dgm:cxn modelId="{14954BCD-269B-47F9-ABB7-42A76D9E7A16}" type="presParOf" srcId="{DD2B12A4-D2A1-4ADA-BC17-FA25FDEC9503}" destId="{514CD744-3216-4ABD-92A1-91127DF70AA1}" srcOrd="1" destOrd="0" presId="urn:microsoft.com/office/officeart/2005/8/layout/hList7"/>
    <dgm:cxn modelId="{4892A9EB-DAD7-4E26-872F-F5C99417F609}" type="presParOf" srcId="{DD2B12A4-D2A1-4ADA-BC17-FA25FDEC9503}" destId="{4A5625E8-DC8F-4671-8877-CD10FFE766BA}" srcOrd="2" destOrd="0" presId="urn:microsoft.com/office/officeart/2005/8/layout/hList7"/>
    <dgm:cxn modelId="{27514BFC-F8D3-4125-8B33-E25754FB136B}" type="presParOf" srcId="{4A5625E8-DC8F-4671-8877-CD10FFE766BA}" destId="{F9A01EB6-1490-4486-B88B-375C2899C0F1}" srcOrd="0" destOrd="0" presId="urn:microsoft.com/office/officeart/2005/8/layout/hList7"/>
    <dgm:cxn modelId="{67444354-D54E-42B7-86B6-16246ADB0679}" type="presParOf" srcId="{4A5625E8-DC8F-4671-8877-CD10FFE766BA}" destId="{23DA8AFC-819D-4D1E-B993-EAAB8CD9CA30}" srcOrd="1" destOrd="0" presId="urn:microsoft.com/office/officeart/2005/8/layout/hList7"/>
    <dgm:cxn modelId="{6B4158A7-9075-4EEA-A421-84AE7A0C25F7}" type="presParOf" srcId="{4A5625E8-DC8F-4671-8877-CD10FFE766BA}" destId="{9D9DB59F-5A2F-437C-8FD6-687C81DF3CB8}" srcOrd="2" destOrd="0" presId="urn:microsoft.com/office/officeart/2005/8/layout/hList7"/>
    <dgm:cxn modelId="{B68E989C-DB29-4B5D-B298-5D48707E7608}" type="presParOf" srcId="{4A5625E8-DC8F-4671-8877-CD10FFE766BA}" destId="{E5BE7EE5-9A2A-4ACF-8866-0F2F0A9A7936}" srcOrd="3" destOrd="0" presId="urn:microsoft.com/office/officeart/2005/8/layout/hList7"/>
    <dgm:cxn modelId="{437EF525-9B88-433B-8A8F-8925ACD161DB}" type="presParOf" srcId="{DD2B12A4-D2A1-4ADA-BC17-FA25FDEC9503}" destId="{21319116-28AF-4EC0-ABBB-4DB11C087F08}" srcOrd="3" destOrd="0" presId="urn:microsoft.com/office/officeart/2005/8/layout/hList7"/>
    <dgm:cxn modelId="{FC17E8B0-E756-4BD1-BB3C-01EC35271D5A}" type="presParOf" srcId="{DD2B12A4-D2A1-4ADA-BC17-FA25FDEC9503}" destId="{12136A5C-56E9-4206-8450-663BEEBD3B39}" srcOrd="4" destOrd="0" presId="urn:microsoft.com/office/officeart/2005/8/layout/hList7"/>
    <dgm:cxn modelId="{AF2E782A-DABF-431F-8419-C7A101DAA257}" type="presParOf" srcId="{12136A5C-56E9-4206-8450-663BEEBD3B39}" destId="{4738CB3F-065E-46A6-AE97-55D11F74667B}" srcOrd="0" destOrd="0" presId="urn:microsoft.com/office/officeart/2005/8/layout/hList7"/>
    <dgm:cxn modelId="{A89F8957-9A23-43A0-B2DA-B5891728F64B}" type="presParOf" srcId="{12136A5C-56E9-4206-8450-663BEEBD3B39}" destId="{2719C178-AFB4-434B-88A9-9E38BACF69BB}" srcOrd="1" destOrd="0" presId="urn:microsoft.com/office/officeart/2005/8/layout/hList7"/>
    <dgm:cxn modelId="{623CA888-813F-4ADF-ABBF-36F213A49D9E}" type="presParOf" srcId="{12136A5C-56E9-4206-8450-663BEEBD3B39}" destId="{DB946CFE-993B-4B71-832D-C59D8AD718B3}" srcOrd="2" destOrd="0" presId="urn:microsoft.com/office/officeart/2005/8/layout/hList7"/>
    <dgm:cxn modelId="{264FF94A-FCEA-447F-A3C4-1C08402CA05C}" type="presParOf" srcId="{12136A5C-56E9-4206-8450-663BEEBD3B39}" destId="{4B38CE4B-CFCA-4279-877B-7A69B1DC24C6}" srcOrd="3" destOrd="0" presId="urn:microsoft.com/office/officeart/2005/8/layout/hList7"/>
    <dgm:cxn modelId="{9054FC0A-2C8C-4D6A-B3C8-9ED56C14C273}" type="presParOf" srcId="{DD2B12A4-D2A1-4ADA-BC17-FA25FDEC9503}" destId="{D5857310-7C42-4C95-BB32-27E068F75623}" srcOrd="5" destOrd="0" presId="urn:microsoft.com/office/officeart/2005/8/layout/hList7"/>
    <dgm:cxn modelId="{12FDF649-6B0D-40DD-BE68-A335A2F868D5}" type="presParOf" srcId="{DD2B12A4-D2A1-4ADA-BC17-FA25FDEC9503}" destId="{F99BCAF8-BA30-4ED7-9419-09A24A51157F}" srcOrd="6" destOrd="0" presId="urn:microsoft.com/office/officeart/2005/8/layout/hList7"/>
    <dgm:cxn modelId="{7C333F2A-F6C0-4501-ACE7-A083E52E3A43}" type="presParOf" srcId="{F99BCAF8-BA30-4ED7-9419-09A24A51157F}" destId="{C2631A7E-42A1-45D6-B77A-9C585220B12F}" srcOrd="0" destOrd="0" presId="urn:microsoft.com/office/officeart/2005/8/layout/hList7"/>
    <dgm:cxn modelId="{33A59F15-4B48-4CCC-A354-4CF7CAB82724}" type="presParOf" srcId="{F99BCAF8-BA30-4ED7-9419-09A24A51157F}" destId="{24F17314-19C6-4ED2-A17C-CE68A10306F5}" srcOrd="1" destOrd="0" presId="urn:microsoft.com/office/officeart/2005/8/layout/hList7"/>
    <dgm:cxn modelId="{8EB9AB0A-8BF5-4691-97E4-78D52B3E6B62}" type="presParOf" srcId="{F99BCAF8-BA30-4ED7-9419-09A24A51157F}" destId="{6F62FC12-5FC4-4E1B-8E87-253CE76EE230}" srcOrd="2" destOrd="0" presId="urn:microsoft.com/office/officeart/2005/8/layout/hList7"/>
    <dgm:cxn modelId="{FB7B060C-7F86-473A-95E5-EB4C5EDFE92E}" type="presParOf" srcId="{F99BCAF8-BA30-4ED7-9419-09A24A51157F}" destId="{738314D2-9E22-4977-9A09-A2ADF4816AC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33DD87-013F-4DE4-967B-A7E5E8D746E7}">
      <dsp:nvSpPr>
        <dsp:cNvPr id="0" name=""/>
        <dsp:cNvSpPr/>
      </dsp:nvSpPr>
      <dsp:spPr>
        <a:xfrm rot="5400000">
          <a:off x="4299477" y="-1405215"/>
          <a:ext cx="1585857" cy="4792852"/>
        </a:xfrm>
        <a:prstGeom prst="round2SameRect">
          <a:avLst/>
        </a:prstGeom>
        <a:solidFill>
          <a:schemeClr val="accent5">
            <a:lumMod val="75000"/>
            <a:alpha val="9000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altLang="en-US" sz="2100" b="0" kern="1200" dirty="0" smtClean="0">
              <a:solidFill>
                <a:srgbClr val="133176"/>
              </a:solidFill>
              <a:latin typeface="+mn-lt"/>
            </a:rPr>
            <a:t>Collect and verify data, send them to Eurostat</a:t>
          </a:r>
          <a:endParaRPr lang="en-GB" sz="2100" kern="1200" dirty="0">
            <a:solidFill>
              <a:srgbClr val="133176"/>
            </a:solidFill>
            <a:latin typeface="+mn-lt"/>
          </a:endParaRPr>
        </a:p>
      </dsp:txBody>
      <dsp:txXfrm rot="-5400000">
        <a:off x="2695980" y="275697"/>
        <a:ext cx="4715437" cy="1431027"/>
      </dsp:txXfrm>
    </dsp:sp>
    <dsp:sp modelId="{8A691CD5-4C0B-40DB-A1B6-9E6EDB954926}">
      <dsp:nvSpPr>
        <dsp:cNvPr id="0" name=""/>
        <dsp:cNvSpPr/>
      </dsp:nvSpPr>
      <dsp:spPr>
        <a:xfrm>
          <a:off x="0" y="9"/>
          <a:ext cx="2695979" cy="1982321"/>
        </a:xfrm>
        <a:prstGeom prst="roundRect">
          <a:avLst/>
        </a:prstGeom>
        <a:solidFill>
          <a:schemeClr val="accent5">
            <a:lumMod val="2500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3500" kern="1200" dirty="0" smtClean="0"/>
            <a:t>National </a:t>
          </a:r>
          <a:r>
            <a:rPr lang="fr-BE" sz="3500" kern="1200" dirty="0" err="1" smtClean="0"/>
            <a:t>statistical</a:t>
          </a:r>
          <a:r>
            <a:rPr lang="fr-BE" sz="3500" kern="1200" dirty="0" smtClean="0"/>
            <a:t> </a:t>
          </a:r>
          <a:r>
            <a:rPr lang="fr-BE" sz="3500" kern="1200" dirty="0" smtClean="0"/>
            <a:t>offices</a:t>
          </a:r>
          <a:endParaRPr lang="en-GB" sz="3500" kern="1200" dirty="0"/>
        </a:p>
      </dsp:txBody>
      <dsp:txXfrm>
        <a:off x="96769" y="96778"/>
        <a:ext cx="2502441" cy="1788783"/>
      </dsp:txXfrm>
    </dsp:sp>
    <dsp:sp modelId="{536D7A12-0E9A-44E3-BFAD-E71E99B5A5B2}">
      <dsp:nvSpPr>
        <dsp:cNvPr id="0" name=""/>
        <dsp:cNvSpPr/>
      </dsp:nvSpPr>
      <dsp:spPr>
        <a:xfrm rot="5400000">
          <a:off x="4299477" y="676222"/>
          <a:ext cx="1585857" cy="4792852"/>
        </a:xfrm>
        <a:prstGeom prst="round2SameRect">
          <a:avLst/>
        </a:prstGeom>
        <a:solidFill>
          <a:srgbClr val="99CCFF">
            <a:alpha val="90000"/>
          </a:srgb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altLang="en-US" sz="2100" b="0" kern="1200" dirty="0" err="1" smtClean="0">
              <a:solidFill>
                <a:srgbClr val="133176"/>
              </a:solidFill>
              <a:latin typeface="+mn-lt"/>
            </a:rPr>
            <a:t>Consolidates</a:t>
          </a:r>
          <a:r>
            <a:rPr lang="de-CH" altLang="en-US" sz="2100" b="0" kern="1200" dirty="0" smtClean="0">
              <a:solidFill>
                <a:srgbClr val="133176"/>
              </a:solidFill>
              <a:latin typeface="+mn-lt"/>
            </a:rPr>
            <a:t> </a:t>
          </a:r>
          <a:r>
            <a:rPr lang="de-CH" altLang="en-US" sz="2100" b="0" kern="1200" dirty="0" err="1" smtClean="0">
              <a:solidFill>
                <a:srgbClr val="133176"/>
              </a:solidFill>
              <a:latin typeface="+mn-lt"/>
            </a:rPr>
            <a:t>data</a:t>
          </a:r>
          <a:r>
            <a:rPr lang="de-CH" altLang="en-US" sz="2100" b="0" kern="1200" dirty="0" smtClean="0">
              <a:solidFill>
                <a:srgbClr val="133176"/>
              </a:solidFill>
              <a:latin typeface="+mn-lt"/>
            </a:rPr>
            <a:t> </a:t>
          </a:r>
          <a:endParaRPr lang="en-GB" sz="2100" kern="1200" dirty="0">
            <a:solidFill>
              <a:srgbClr val="133176"/>
            </a:solidFill>
            <a:latin typeface="+mn-lt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altLang="en-US" sz="2100" b="0" kern="1200" dirty="0" smtClean="0">
              <a:solidFill>
                <a:srgbClr val="133176"/>
              </a:solidFill>
              <a:latin typeface="+mn-lt"/>
            </a:rPr>
            <a:t>Produces European aggregates </a:t>
          </a:r>
          <a:endParaRPr lang="en-GB" altLang="en-US" sz="2100" b="0" kern="1200" dirty="0">
            <a:solidFill>
              <a:srgbClr val="133176"/>
            </a:solidFill>
            <a:latin typeface="+mn-lt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altLang="en-US" sz="2100" b="0" kern="1200" dirty="0" smtClean="0">
              <a:solidFill>
                <a:srgbClr val="133176"/>
              </a:solidFill>
              <a:latin typeface="+mn-lt"/>
            </a:rPr>
            <a:t>Publishes official statistics for Europe (European statistics)</a:t>
          </a:r>
          <a:endParaRPr lang="en-GB" altLang="en-US" sz="2100" b="0" kern="1200" dirty="0">
            <a:solidFill>
              <a:srgbClr val="133176"/>
            </a:solidFill>
            <a:latin typeface="+mn-lt"/>
          </a:endParaRPr>
        </a:p>
      </dsp:txBody>
      <dsp:txXfrm rot="-5400000">
        <a:off x="2695980" y="2357135"/>
        <a:ext cx="4715437" cy="1431027"/>
      </dsp:txXfrm>
    </dsp:sp>
    <dsp:sp modelId="{F7D7CD2C-D666-478D-AB4E-0987FC3C228C}">
      <dsp:nvSpPr>
        <dsp:cNvPr id="0" name=""/>
        <dsp:cNvSpPr/>
      </dsp:nvSpPr>
      <dsp:spPr>
        <a:xfrm>
          <a:off x="0" y="2081487"/>
          <a:ext cx="2695979" cy="1982321"/>
        </a:xfrm>
        <a:prstGeom prst="roundRect">
          <a:avLst/>
        </a:prstGeom>
        <a:solidFill>
          <a:srgbClr val="2D5EC1"/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3500" kern="1200" dirty="0" smtClean="0"/>
            <a:t>Eurostat</a:t>
          </a:r>
          <a:endParaRPr lang="en-GB" sz="3500" kern="1200" dirty="0"/>
        </a:p>
      </dsp:txBody>
      <dsp:txXfrm>
        <a:off x="96769" y="2178256"/>
        <a:ext cx="2502441" cy="17887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7E43B-747C-4728-A4FB-76A9FC32A2D8}">
      <dsp:nvSpPr>
        <dsp:cNvPr id="0" name=""/>
        <dsp:cNvSpPr/>
      </dsp:nvSpPr>
      <dsp:spPr>
        <a:xfrm>
          <a:off x="1746" y="0"/>
          <a:ext cx="1830156" cy="40324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5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b="1" kern="1200" dirty="0" smtClean="0"/>
            <a:t>1. </a:t>
          </a:r>
          <a:r>
            <a:rPr lang="fr-BE" sz="1400" b="1" kern="1200" dirty="0" smtClean="0"/>
            <a:t>User </a:t>
          </a:r>
          <a:r>
            <a:rPr lang="fr-BE" sz="1400" b="1" kern="1200" dirty="0" err="1" smtClean="0"/>
            <a:t>research</a:t>
          </a:r>
          <a:endParaRPr lang="fr-BE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b="1" kern="1200" dirty="0" smtClean="0"/>
            <a:t> </a:t>
          </a:r>
          <a:r>
            <a:rPr lang="fr-BE" sz="1400" b="1" kern="1200" dirty="0" err="1" smtClean="0"/>
            <a:t>Testing</a:t>
          </a:r>
          <a:r>
            <a:rPr lang="fr-BE" sz="1400" b="1" kern="1200" dirty="0" smtClean="0"/>
            <a:t> </a:t>
          </a:r>
          <a:r>
            <a:rPr lang="fr-BE" sz="1400" b="1" kern="1200" dirty="0" err="1" smtClean="0"/>
            <a:t>products</a:t>
          </a:r>
          <a:r>
            <a:rPr lang="fr-BE" sz="1400" b="1" kern="1200" dirty="0" smtClean="0"/>
            <a:t> with </a:t>
          </a:r>
          <a:r>
            <a:rPr lang="fr-BE" sz="1400" b="1" kern="1200" dirty="0" err="1" smtClean="0"/>
            <a:t>users</a:t>
          </a:r>
          <a:endParaRPr lang="en-GB" sz="1400" kern="1200" dirty="0"/>
        </a:p>
      </dsp:txBody>
      <dsp:txXfrm>
        <a:off x="1746" y="1612979"/>
        <a:ext cx="1830156" cy="1612979"/>
      </dsp:txXfrm>
    </dsp:sp>
    <dsp:sp modelId="{100D0D8F-A27C-4665-9800-5C7D6FB9E6BD}">
      <dsp:nvSpPr>
        <dsp:cNvPr id="0" name=""/>
        <dsp:cNvSpPr/>
      </dsp:nvSpPr>
      <dsp:spPr>
        <a:xfrm>
          <a:off x="245421" y="241946"/>
          <a:ext cx="1342805" cy="134280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9A01EB6-1490-4486-B88B-375C2899C0F1}">
      <dsp:nvSpPr>
        <dsp:cNvPr id="0" name=""/>
        <dsp:cNvSpPr/>
      </dsp:nvSpPr>
      <dsp:spPr>
        <a:xfrm>
          <a:off x="1886807" y="0"/>
          <a:ext cx="1830156" cy="40324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085675"/>
                <a:satOff val="3732"/>
                <a:lumOff val="-17909"/>
                <a:alphaOff val="0"/>
                <a:shade val="51000"/>
                <a:satMod val="130000"/>
              </a:schemeClr>
            </a:gs>
            <a:gs pos="80000">
              <a:schemeClr val="accent5">
                <a:hueOff val="1085675"/>
                <a:satOff val="3732"/>
                <a:lumOff val="-17909"/>
                <a:alphaOff val="0"/>
                <a:shade val="93000"/>
                <a:satMod val="130000"/>
              </a:schemeClr>
            </a:gs>
            <a:gs pos="100000">
              <a:schemeClr val="accent5">
                <a:hueOff val="1085675"/>
                <a:satOff val="3732"/>
                <a:lumOff val="-1790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b="1" kern="1200" smtClean="0"/>
            <a:t>2. Visualisation and digital products</a:t>
          </a:r>
          <a:endParaRPr lang="en-GB" sz="1400" kern="1200" dirty="0"/>
        </a:p>
      </dsp:txBody>
      <dsp:txXfrm>
        <a:off x="1886807" y="1612979"/>
        <a:ext cx="1830156" cy="1612979"/>
      </dsp:txXfrm>
    </dsp:sp>
    <dsp:sp modelId="{E5BE7EE5-9A2A-4ACF-8866-0F2F0A9A7936}">
      <dsp:nvSpPr>
        <dsp:cNvPr id="0" name=""/>
        <dsp:cNvSpPr/>
      </dsp:nvSpPr>
      <dsp:spPr>
        <a:xfrm>
          <a:off x="2130482" y="241946"/>
          <a:ext cx="1342805" cy="134280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738CB3F-065E-46A6-AE97-55D11F74667B}">
      <dsp:nvSpPr>
        <dsp:cNvPr id="0" name=""/>
        <dsp:cNvSpPr/>
      </dsp:nvSpPr>
      <dsp:spPr>
        <a:xfrm>
          <a:off x="3771868" y="0"/>
          <a:ext cx="1830156" cy="40324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171350"/>
                <a:satOff val="7464"/>
                <a:lumOff val="-35817"/>
                <a:alphaOff val="0"/>
                <a:shade val="51000"/>
                <a:satMod val="130000"/>
              </a:schemeClr>
            </a:gs>
            <a:gs pos="80000">
              <a:schemeClr val="accent5">
                <a:hueOff val="2171350"/>
                <a:satOff val="7464"/>
                <a:lumOff val="-35817"/>
                <a:alphaOff val="0"/>
                <a:shade val="93000"/>
                <a:satMod val="130000"/>
              </a:schemeClr>
            </a:gs>
            <a:gs pos="100000">
              <a:schemeClr val="accent5">
                <a:hueOff val="2171350"/>
                <a:satOff val="7464"/>
                <a:lumOff val="-358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b="1" kern="1200" smtClean="0"/>
            <a:t>3. Open data dissemination</a:t>
          </a:r>
          <a:endParaRPr lang="en-GB" sz="1400" kern="1200" dirty="0"/>
        </a:p>
      </dsp:txBody>
      <dsp:txXfrm>
        <a:off x="3771868" y="1612979"/>
        <a:ext cx="1830156" cy="1612979"/>
      </dsp:txXfrm>
    </dsp:sp>
    <dsp:sp modelId="{4B38CE4B-CFCA-4279-877B-7A69B1DC24C6}">
      <dsp:nvSpPr>
        <dsp:cNvPr id="0" name=""/>
        <dsp:cNvSpPr/>
      </dsp:nvSpPr>
      <dsp:spPr>
        <a:xfrm>
          <a:off x="4015543" y="241946"/>
          <a:ext cx="1342805" cy="134280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2631A7E-42A1-45D6-B77A-9C585220B12F}">
      <dsp:nvSpPr>
        <dsp:cNvPr id="0" name=""/>
        <dsp:cNvSpPr/>
      </dsp:nvSpPr>
      <dsp:spPr>
        <a:xfrm>
          <a:off x="5656929" y="0"/>
          <a:ext cx="1830156" cy="40324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257024"/>
                <a:satOff val="11196"/>
                <a:lumOff val="-53726"/>
                <a:alphaOff val="0"/>
                <a:shade val="51000"/>
                <a:satMod val="130000"/>
              </a:schemeClr>
            </a:gs>
            <a:gs pos="80000">
              <a:schemeClr val="accent5">
                <a:hueOff val="3257024"/>
                <a:satOff val="11196"/>
                <a:lumOff val="-53726"/>
                <a:alphaOff val="0"/>
                <a:shade val="93000"/>
                <a:satMod val="130000"/>
              </a:schemeClr>
            </a:gs>
            <a:gs pos="100000">
              <a:schemeClr val="accent5">
                <a:hueOff val="3257024"/>
                <a:satOff val="11196"/>
                <a:lumOff val="-53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b="1" kern="1200" smtClean="0"/>
            <a:t>4. Statistical literacy, communication</a:t>
          </a:r>
          <a:endParaRPr lang="en-GB" sz="1400" kern="1200" dirty="0"/>
        </a:p>
      </dsp:txBody>
      <dsp:txXfrm>
        <a:off x="5656929" y="1612979"/>
        <a:ext cx="1830156" cy="1612979"/>
      </dsp:txXfrm>
    </dsp:sp>
    <dsp:sp modelId="{738314D2-9E22-4977-9A09-A2ADF4816AC3}">
      <dsp:nvSpPr>
        <dsp:cNvPr id="0" name=""/>
        <dsp:cNvSpPr/>
      </dsp:nvSpPr>
      <dsp:spPr>
        <a:xfrm>
          <a:off x="5900605" y="241946"/>
          <a:ext cx="1342805" cy="1342805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92E5D57-3C93-43AF-8304-78B31E8C5637}">
      <dsp:nvSpPr>
        <dsp:cNvPr id="0" name=""/>
        <dsp:cNvSpPr/>
      </dsp:nvSpPr>
      <dsp:spPr>
        <a:xfrm>
          <a:off x="299553" y="3225958"/>
          <a:ext cx="6889725" cy="604867"/>
        </a:xfrm>
        <a:prstGeom prst="left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6000" y="309600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700808"/>
            <a:ext cx="4536504" cy="2016224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marL="0"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80728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77013" y="116632"/>
            <a:ext cx="21336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7544" y="6297439"/>
            <a:ext cx="21336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dolor 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2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sldNum="0" hdr="0" ftr="0" dt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microsoft.com/office/2007/relationships/hdphoto" Target="../media/hdphoto1.wdp"/><Relationship Id="rId7" Type="http://schemas.openxmlformats.org/officeDocument/2006/relationships/image" Target="../media/image2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://ec.europa.eu/eurostat/cache/infographs/energy/" TargetMode="Externa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hyperlink" Target="http://ec.europa.eu/avservices/video/player.cfm?ref=I127258" TargetMode="Externa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microsoft.com/office/2007/relationships/hdphoto" Target="../media/hdphoto1.wdp"/><Relationship Id="rId7" Type="http://schemas.openxmlformats.org/officeDocument/2006/relationships/image" Target="../media/image3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7560072" cy="2089150"/>
          </a:xfrm>
        </p:spPr>
        <p:txBody>
          <a:bodyPr/>
          <a:lstStyle/>
          <a:p>
            <a:pPr algn="ctr"/>
            <a:r>
              <a:rPr lang="en-GB" dirty="0" smtClean="0"/>
              <a:t>Putting users first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51520" y="2996952"/>
            <a:ext cx="8675687" cy="2088232"/>
          </a:xfrm>
        </p:spPr>
        <p:txBody>
          <a:bodyPr/>
          <a:lstStyle/>
          <a:p>
            <a:pPr marL="0" lvl="0">
              <a:spcBef>
                <a:spcPct val="0"/>
              </a:spcBef>
              <a:buClrTx/>
            </a:pPr>
            <a:endParaRPr lang="en-GB" sz="2000" kern="1200" dirty="0" smtClean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  <a:p>
            <a:pPr marL="0" lvl="0">
              <a:spcBef>
                <a:spcPct val="0"/>
              </a:spcBef>
              <a:buClrTx/>
            </a:pPr>
            <a:endParaRPr lang="en-GB" sz="2000" kern="12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  <a:p>
            <a:pPr lvl="0" algn="ctr">
              <a:spcBef>
                <a:spcPct val="0"/>
              </a:spcBef>
              <a:buClrTx/>
            </a:pPr>
            <a:r>
              <a:rPr lang="en-GB" sz="2000" dirty="0">
                <a:solidFill>
                  <a:srgbClr val="FFFFFF"/>
                </a:solidFill>
                <a:cs typeface="Arial" charset="0"/>
              </a:rPr>
              <a:t>European Data </a:t>
            </a:r>
            <a:r>
              <a:rPr lang="en-GB" sz="2000" dirty="0" smtClean="0">
                <a:solidFill>
                  <a:srgbClr val="FFFFFF"/>
                </a:solidFill>
                <a:cs typeface="Arial" charset="0"/>
              </a:rPr>
              <a:t>Users' </a:t>
            </a:r>
            <a:r>
              <a:rPr lang="en-GB" sz="2000" dirty="0">
                <a:solidFill>
                  <a:srgbClr val="FFFFFF"/>
                </a:solidFill>
                <a:cs typeface="Arial" charset="0"/>
              </a:rPr>
              <a:t>Conference</a:t>
            </a:r>
            <a:endParaRPr lang="en-GB" sz="2000" kern="12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  <a:p>
            <a:pPr algn="ctr"/>
            <a:r>
              <a:rPr lang="en-GB" sz="2000" dirty="0">
                <a:solidFill>
                  <a:srgbClr val="FFFFFF"/>
                </a:solidFill>
                <a:cs typeface="Arial" charset="0"/>
              </a:rPr>
              <a:t>Sofia, 25 </a:t>
            </a:r>
            <a:r>
              <a:rPr lang="en-GB" sz="2000" dirty="0" smtClean="0">
                <a:solidFill>
                  <a:srgbClr val="FFFFFF"/>
                </a:solidFill>
                <a:cs typeface="Arial" charset="0"/>
              </a:rPr>
              <a:t>June </a:t>
            </a:r>
            <a:r>
              <a:rPr lang="en-GB" sz="2000" dirty="0">
                <a:solidFill>
                  <a:srgbClr val="FFFFFF"/>
                </a:solidFill>
                <a:cs typeface="Arial" charset="0"/>
              </a:rPr>
              <a:t>2018</a:t>
            </a:r>
          </a:p>
          <a:p>
            <a:pPr marL="0" lvl="0" algn="ctr">
              <a:spcBef>
                <a:spcPct val="0"/>
              </a:spcBef>
              <a:buClrTx/>
            </a:pPr>
            <a:endParaRPr lang="en-GB" sz="2000" kern="12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  <a:p>
            <a:pPr marL="0" lvl="0">
              <a:spcBef>
                <a:spcPct val="0"/>
              </a:spcBef>
              <a:buClrTx/>
            </a:pPr>
            <a:endParaRPr lang="en-GB" sz="2000" kern="1200" dirty="0" smtClean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  <a:p>
            <a:pPr marL="0" lvl="0">
              <a:spcBef>
                <a:spcPct val="0"/>
              </a:spcBef>
              <a:buClrTx/>
            </a:pPr>
            <a:endParaRPr lang="fr-BE" sz="2000" kern="1200" dirty="0" smtClean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  <a:p>
            <a:pPr marL="0" lvl="0">
              <a:spcBef>
                <a:spcPct val="0"/>
              </a:spcBef>
              <a:buClrTx/>
            </a:pPr>
            <a:endParaRPr lang="en-GB" sz="2000" kern="12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  <a:p>
            <a:pPr marL="0" lvl="0">
              <a:spcBef>
                <a:spcPct val="0"/>
              </a:spcBef>
              <a:buClrTx/>
            </a:pPr>
            <a:r>
              <a:rPr lang="en-GB" sz="2000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Mariana Kotzeva</a:t>
            </a:r>
          </a:p>
          <a:p>
            <a:pPr marL="0" lvl="0">
              <a:spcBef>
                <a:spcPct val="0"/>
              </a:spcBef>
              <a:buClrTx/>
            </a:pPr>
            <a:r>
              <a:rPr lang="en-GB" sz="2000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Director-General</a:t>
            </a:r>
          </a:p>
          <a:p>
            <a:pPr marL="0" lvl="0">
              <a:spcBef>
                <a:spcPct val="0"/>
              </a:spcBef>
              <a:buClrTx/>
            </a:pPr>
            <a:r>
              <a:rPr lang="en-GB" sz="2000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Eurostat</a:t>
            </a:r>
          </a:p>
          <a:p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412432"/>
            <a:ext cx="4248472" cy="283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8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468" y="116632"/>
            <a:ext cx="9288936" cy="619262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4" name="Rounded Rectangle 3"/>
          <p:cNvSpPr/>
          <p:nvPr/>
        </p:nvSpPr>
        <p:spPr>
          <a:xfrm>
            <a:off x="272072" y="188640"/>
            <a:ext cx="8712968" cy="576000"/>
          </a:xfrm>
          <a:prstGeom prst="roundRect">
            <a:avLst/>
          </a:prstGeom>
          <a:solidFill>
            <a:srgbClr val="13317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en-GB" sz="2400" dirty="0" smtClean="0">
                <a:solidFill>
                  <a:srgbClr val="FFFFFF"/>
                </a:solidFill>
              </a:rPr>
              <a:t>Revamped Eurostat website featuring daily news </a:t>
            </a:r>
            <a:endParaRPr lang="en-GB" sz="2400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9216"/>
            <a:ext cx="7337075" cy="6324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Oval 5"/>
          <p:cNvSpPr/>
          <p:nvPr/>
        </p:nvSpPr>
        <p:spPr>
          <a:xfrm>
            <a:off x="370432" y="3122966"/>
            <a:ext cx="1584176" cy="54006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7" name="Oval 6"/>
          <p:cNvSpPr/>
          <p:nvPr/>
        </p:nvSpPr>
        <p:spPr>
          <a:xfrm>
            <a:off x="6660232" y="2204864"/>
            <a:ext cx="1584176" cy="54006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8" name="Oval 7"/>
          <p:cNvSpPr/>
          <p:nvPr/>
        </p:nvSpPr>
        <p:spPr>
          <a:xfrm rot="371053">
            <a:off x="4493820" y="5733832"/>
            <a:ext cx="2808312" cy="425461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</p:spTree>
    <p:extLst>
      <p:ext uri="{BB962C8B-B14F-4D97-AF65-F5344CB8AC3E}">
        <p14:creationId xmlns:p14="http://schemas.microsoft.com/office/powerpoint/2010/main" val="130366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468" y="116632"/>
            <a:ext cx="9288936" cy="619262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4" name="Picture 2" descr="C:\Users\auguslu.NET1\Desktop\Ice cream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504" y="1903400"/>
            <a:ext cx="4004090" cy="3672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uguslu.NET1\Desktop\Bloomber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4536504" cy="26333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uguslu.NET1\Desktop\ic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8081">
            <a:off x="244926" y="1084346"/>
            <a:ext cx="4717970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 bwMode="auto">
          <a:xfrm>
            <a:off x="924579" y="332656"/>
            <a:ext cx="7596000" cy="576000"/>
          </a:xfrm>
          <a:prstGeom prst="roundRect">
            <a:avLst/>
          </a:prstGeom>
          <a:solidFill>
            <a:srgbClr val="13317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2400" dirty="0"/>
              <a:t>Replicated by international news </a:t>
            </a:r>
            <a:r>
              <a:rPr lang="en-GB" sz="2400" dirty="0" smtClean="0"/>
              <a:t>outlets</a:t>
            </a:r>
            <a:endParaRPr lang="en-US" altLang="en-US" sz="2400" b="1" kern="0" dirty="0"/>
          </a:p>
        </p:txBody>
      </p:sp>
      <p:sp>
        <p:nvSpPr>
          <p:cNvPr id="8" name="Donut 7"/>
          <p:cNvSpPr/>
          <p:nvPr/>
        </p:nvSpPr>
        <p:spPr>
          <a:xfrm>
            <a:off x="8026430" y="5229199"/>
            <a:ext cx="1134666" cy="576065"/>
          </a:xfrm>
          <a:prstGeom prst="donut">
            <a:avLst>
              <a:gd name="adj" fmla="val 250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4932040" y="5229199"/>
            <a:ext cx="1134666" cy="576065"/>
          </a:xfrm>
          <a:prstGeom prst="donut">
            <a:avLst>
              <a:gd name="adj" fmla="val 250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33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468" y="116632"/>
            <a:ext cx="9288936" cy="619262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4" name="Picture 1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6384"/>
            <a:ext cx="7272806" cy="5890499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nut 4"/>
          <p:cNvSpPr/>
          <p:nvPr/>
        </p:nvSpPr>
        <p:spPr>
          <a:xfrm>
            <a:off x="5004048" y="188640"/>
            <a:ext cx="2232248" cy="864096"/>
          </a:xfrm>
          <a:prstGeom prst="donut">
            <a:avLst>
              <a:gd name="adj" fmla="val 250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90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468" y="116632"/>
            <a:ext cx="9288936" cy="619262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5" name="Rounded Rectangle 4"/>
          <p:cNvSpPr/>
          <p:nvPr/>
        </p:nvSpPr>
        <p:spPr>
          <a:xfrm>
            <a:off x="410344" y="476672"/>
            <a:ext cx="8424936" cy="576000"/>
          </a:xfrm>
          <a:prstGeom prst="roundRect">
            <a:avLst/>
          </a:prstGeom>
          <a:solidFill>
            <a:srgbClr val="13317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en-GB" sz="2400" b="1" dirty="0" smtClean="0"/>
              <a:t>Developing interactive infographics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7128792" cy="3888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335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468" y="116632"/>
            <a:ext cx="9288936" cy="619262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2195">
            <a:off x="3706442" y="1088950"/>
            <a:ext cx="3734743" cy="4247988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0" b="6622"/>
          <a:stretch/>
        </p:blipFill>
        <p:spPr bwMode="auto">
          <a:xfrm>
            <a:off x="107504" y="921294"/>
            <a:ext cx="3331085" cy="440477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5" r="2709"/>
          <a:stretch/>
        </p:blipFill>
        <p:spPr bwMode="auto">
          <a:xfrm>
            <a:off x="1547664" y="2753896"/>
            <a:ext cx="3365500" cy="3888432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446856" y="260648"/>
            <a:ext cx="8229600" cy="576000"/>
          </a:xfrm>
          <a:prstGeom prst="roundRect">
            <a:avLst/>
          </a:prstGeom>
          <a:solidFill>
            <a:srgbClr val="13317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fr-BE" altLang="en-US" sz="2400" b="1" dirty="0" err="1" smtClean="0"/>
              <a:t>Modernising</a:t>
            </a:r>
            <a:r>
              <a:rPr lang="fr-BE" altLang="en-US" sz="2400" b="1" dirty="0" smtClean="0"/>
              <a:t> </a:t>
            </a:r>
            <a:r>
              <a:rPr lang="fr-BE" altLang="en-US" sz="2400" b="1" dirty="0" err="1" smtClean="0"/>
              <a:t>our</a:t>
            </a:r>
            <a:r>
              <a:rPr lang="fr-BE" altLang="en-US" sz="2400" b="1" dirty="0" smtClean="0"/>
              <a:t> publications: </a:t>
            </a:r>
            <a:r>
              <a:rPr lang="fr-BE" altLang="en-US" sz="2400" b="1" dirty="0" err="1" smtClean="0"/>
              <a:t>going</a:t>
            </a:r>
            <a:r>
              <a:rPr lang="fr-BE" altLang="en-US" sz="2400" b="1" dirty="0" smtClean="0"/>
              <a:t> digital</a:t>
            </a:r>
            <a:endParaRPr lang="en-GB" sz="2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676406"/>
            <a:ext cx="3323387" cy="4043412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3609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16" y="116632"/>
            <a:ext cx="9288936" cy="619262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29099">
            <a:off x="167668" y="1512012"/>
            <a:ext cx="5252802" cy="36337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264" y="2668002"/>
            <a:ext cx="6588224" cy="341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6710">
            <a:off x="4861546" y="623831"/>
            <a:ext cx="4116186" cy="193943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428748">
            <a:off x="227101" y="4505221"/>
            <a:ext cx="2500855" cy="207902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627784" y="332656"/>
            <a:ext cx="3422377" cy="576263"/>
          </a:xfrm>
          <a:prstGeom prst="roundRect">
            <a:avLst/>
          </a:prstGeom>
          <a:solidFill>
            <a:srgbClr val="13317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fr-BE" altLang="en-US" sz="2400" dirty="0"/>
              <a:t>Interactive tools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06572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16" y="116632"/>
            <a:ext cx="9288936" cy="619262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4" name="Picture 2" descr="European statistics day CMYK whi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5" b="20549"/>
          <a:stretch>
            <a:fillRect/>
          </a:stretch>
        </p:blipFill>
        <p:spPr bwMode="auto">
          <a:xfrm rot="20911382">
            <a:off x="340504" y="1469036"/>
            <a:ext cx="2927475" cy="189664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id:image002.png@01D22AE7.0F9439B0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74" y="3933056"/>
            <a:ext cx="4174896" cy="220454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539552" y="260648"/>
            <a:ext cx="8280921" cy="756000"/>
          </a:xfrm>
          <a:prstGeom prst="roundRect">
            <a:avLst/>
          </a:prstGeom>
          <a:solidFill>
            <a:srgbClr val="13317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fr-BE" sz="2400" dirty="0" err="1"/>
              <a:t>Using</a:t>
            </a:r>
            <a:r>
              <a:rPr lang="fr-BE" sz="2400" dirty="0"/>
              <a:t> </a:t>
            </a:r>
            <a:r>
              <a:rPr lang="fr-BE" sz="2400" dirty="0" err="1"/>
              <a:t>videos</a:t>
            </a:r>
            <a:r>
              <a:rPr lang="fr-BE" sz="2400" dirty="0"/>
              <a:t> to </a:t>
            </a:r>
            <a:r>
              <a:rPr lang="fr-BE" sz="2400" dirty="0" err="1"/>
              <a:t>explain</a:t>
            </a:r>
            <a:r>
              <a:rPr lang="fr-BE" sz="2400" dirty="0"/>
              <a:t> and </a:t>
            </a:r>
            <a:r>
              <a:rPr lang="fr-BE" sz="2400" dirty="0" err="1"/>
              <a:t>promote</a:t>
            </a:r>
            <a:r>
              <a:rPr lang="fr-BE" sz="2400" dirty="0"/>
              <a:t> </a:t>
            </a:r>
            <a:endParaRPr lang="fr-BE" sz="2400" dirty="0" smtClean="0"/>
          </a:p>
          <a:p>
            <a:pPr marL="0" lvl="1" algn="ctr">
              <a:defRPr/>
            </a:pPr>
            <a:r>
              <a:rPr lang="fr-BE" sz="2400" dirty="0" err="1" smtClean="0"/>
              <a:t>our</a:t>
            </a:r>
            <a:r>
              <a:rPr lang="fr-BE" sz="2400" dirty="0" smtClean="0"/>
              <a:t> </a:t>
            </a:r>
            <a:r>
              <a:rPr lang="fr-BE" sz="2400" dirty="0"/>
              <a:t>new </a:t>
            </a:r>
            <a:r>
              <a:rPr lang="fr-BE" sz="2400" dirty="0" err="1"/>
              <a:t>products</a:t>
            </a:r>
            <a:endParaRPr lang="en-GB" sz="2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9" y="1534096"/>
            <a:ext cx="5075286" cy="414597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291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16632"/>
            <a:ext cx="9288936" cy="619262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8F8FA"/>
              </a:clrFrom>
              <a:clrTo>
                <a:srgbClr val="F8F8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1"/>
          <a:stretch/>
        </p:blipFill>
        <p:spPr>
          <a:xfrm>
            <a:off x="3440585" y="1268760"/>
            <a:ext cx="5667919" cy="5451861"/>
          </a:xfrm>
          <a:prstGeom prst="rect">
            <a:avLst/>
          </a:prstGeom>
        </p:spPr>
      </p:pic>
      <p:sp>
        <p:nvSpPr>
          <p:cNvPr id="5" name="Content Placeholder 7"/>
          <p:cNvSpPr txBox="1">
            <a:spLocks/>
          </p:cNvSpPr>
          <p:nvPr/>
        </p:nvSpPr>
        <p:spPr bwMode="auto">
          <a:xfrm>
            <a:off x="1132577" y="332656"/>
            <a:ext cx="6840760" cy="576000"/>
          </a:xfrm>
          <a:prstGeom prst="roundRect">
            <a:avLst/>
          </a:prstGeom>
          <a:solidFill>
            <a:srgbClr val="133176"/>
          </a:solidFill>
          <a:ln w="9525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fr-BE" altLang="en-US" b="1" kern="0" dirty="0" smtClean="0"/>
          </a:p>
          <a:p>
            <a:pPr marL="0" indent="0" algn="ctr">
              <a:buFont typeface="Arial" pitchFamily="34" charset="0"/>
              <a:buNone/>
            </a:pPr>
            <a:r>
              <a:rPr lang="fr-BE" altLang="en-US" b="1" kern="0" dirty="0" smtClean="0"/>
              <a:t>Being present </a:t>
            </a:r>
            <a:r>
              <a:rPr lang="fr-BE" altLang="en-US" b="1" kern="0" dirty="0" err="1" smtClean="0"/>
              <a:t>where</a:t>
            </a:r>
            <a:r>
              <a:rPr lang="fr-BE" altLang="en-US" b="1" kern="0" dirty="0" smtClean="0"/>
              <a:t> </a:t>
            </a:r>
            <a:r>
              <a:rPr lang="fr-BE" altLang="en-US" b="1" kern="0" dirty="0" err="1" smtClean="0"/>
              <a:t>users</a:t>
            </a:r>
            <a:r>
              <a:rPr lang="fr-BE" altLang="en-US" b="1" kern="0" dirty="0" smtClean="0"/>
              <a:t> are</a:t>
            </a:r>
          </a:p>
          <a:p>
            <a:pPr marL="0" indent="0">
              <a:buFont typeface="Arial" pitchFamily="34" charset="0"/>
              <a:buNone/>
            </a:pPr>
            <a:endParaRPr lang="en-GB" altLang="en-US" b="1" kern="0" dirty="0"/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331962" y="3645024"/>
            <a:ext cx="2462213" cy="2808312"/>
            <a:chOff x="762000" y="1736963"/>
            <a:chExt cx="2293938" cy="2615962"/>
          </a:xfrm>
        </p:grpSpPr>
        <p:sp>
          <p:nvSpPr>
            <p:cNvPr id="7" name="TextBox 1"/>
            <p:cNvSpPr txBox="1">
              <a:spLocks noChangeArrowheads="1"/>
            </p:cNvSpPr>
            <p:nvPr/>
          </p:nvSpPr>
          <p:spPr bwMode="auto">
            <a:xfrm flipH="1">
              <a:off x="762000" y="1797050"/>
              <a:ext cx="2293938" cy="307975"/>
            </a:xfrm>
            <a:prstGeom prst="rect">
              <a:avLst/>
            </a:prstGeom>
            <a:solidFill>
              <a:srgbClr val="FFFFFF">
                <a:alpha val="6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CH" altLang="de-DE" sz="1400" i="0" dirty="0">
                  <a:solidFill>
                    <a:srgbClr val="286EB4"/>
                  </a:solidFill>
                </a:rPr>
                <a:t>Country profiles </a:t>
              </a:r>
              <a:endParaRPr lang="de-DE" altLang="de-DE" sz="1400" i="0" dirty="0">
                <a:solidFill>
                  <a:srgbClr val="286EB4"/>
                </a:solidFill>
              </a:endParaRPr>
            </a:p>
          </p:txBody>
        </p:sp>
        <p:pic>
          <p:nvPicPr>
            <p:cNvPr id="8" name="Picture 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27076" y="2111114"/>
              <a:ext cx="1875379" cy="224181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417283" y="1736963"/>
              <a:ext cx="483635" cy="47616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3"/>
          <p:cNvGrpSpPr>
            <a:grpSpLocks/>
          </p:cNvGrpSpPr>
          <p:nvPr/>
        </p:nvGrpSpPr>
        <p:grpSpPr bwMode="auto">
          <a:xfrm>
            <a:off x="3208603" y="3068961"/>
            <a:ext cx="2525712" cy="3097782"/>
            <a:chOff x="3268239" y="2317163"/>
            <a:chExt cx="2383261" cy="2923175"/>
          </a:xfrm>
        </p:grpSpPr>
        <p:sp>
          <p:nvSpPr>
            <p:cNvPr id="11" name="TextBox 1"/>
            <p:cNvSpPr txBox="1">
              <a:spLocks noChangeArrowheads="1"/>
            </p:cNvSpPr>
            <p:nvPr/>
          </p:nvSpPr>
          <p:spPr bwMode="auto">
            <a:xfrm>
              <a:off x="3268239" y="2427056"/>
              <a:ext cx="1450975" cy="307975"/>
            </a:xfrm>
            <a:prstGeom prst="rect">
              <a:avLst/>
            </a:prstGeom>
            <a:solidFill>
              <a:srgbClr val="FFFFFF">
                <a:alpha val="64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CH" altLang="de-DE" sz="1400" i="0" dirty="0">
                  <a:solidFill>
                    <a:srgbClr val="286EB4"/>
                  </a:solidFill>
                </a:rPr>
                <a:t>EU Economy </a:t>
              </a:r>
              <a:endParaRPr lang="de-DE" altLang="de-DE" sz="1400" i="0" dirty="0">
                <a:solidFill>
                  <a:srgbClr val="286EB4"/>
                </a:solidFill>
              </a:endParaRPr>
            </a:p>
          </p:txBody>
        </p:sp>
        <p:pic>
          <p:nvPicPr>
            <p:cNvPr id="12" name="Picture 1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77227" y="2779091"/>
              <a:ext cx="2374273" cy="246124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8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712277" y="2317163"/>
              <a:ext cx="494328" cy="48835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4"/>
          <p:cNvGrpSpPr>
            <a:grpSpLocks/>
          </p:cNvGrpSpPr>
          <p:nvPr/>
        </p:nvGrpSpPr>
        <p:grpSpPr bwMode="auto">
          <a:xfrm>
            <a:off x="6228184" y="3284984"/>
            <a:ext cx="2581275" cy="3154363"/>
            <a:chOff x="6357938" y="1968500"/>
            <a:chExt cx="2433637" cy="2973388"/>
          </a:xfrm>
        </p:grpSpPr>
        <p:sp>
          <p:nvSpPr>
            <p:cNvPr id="15" name="TextBox 1"/>
            <p:cNvSpPr txBox="1">
              <a:spLocks noChangeArrowheads="1"/>
            </p:cNvSpPr>
            <p:nvPr/>
          </p:nvSpPr>
          <p:spPr bwMode="auto">
            <a:xfrm>
              <a:off x="6357938" y="2139432"/>
              <a:ext cx="1571625" cy="307975"/>
            </a:xfrm>
            <a:prstGeom prst="rect">
              <a:avLst/>
            </a:prstGeom>
            <a:solidFill>
              <a:srgbClr val="FFFFFF">
                <a:alpha val="64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CH" altLang="de-DE" sz="1400" i="0" dirty="0">
                  <a:solidFill>
                    <a:srgbClr val="286EB4"/>
                  </a:solidFill>
                </a:rPr>
                <a:t>My </a:t>
              </a:r>
              <a:r>
                <a:rPr lang="fr-CH" altLang="de-DE" sz="1400" i="0" dirty="0" err="1">
                  <a:solidFill>
                    <a:srgbClr val="286EB4"/>
                  </a:solidFill>
                </a:rPr>
                <a:t>Region</a:t>
              </a:r>
              <a:r>
                <a:rPr lang="fr-CH" altLang="de-DE" sz="1400" i="0" dirty="0">
                  <a:solidFill>
                    <a:srgbClr val="286EB4"/>
                  </a:solidFill>
                </a:rPr>
                <a:t> </a:t>
              </a:r>
              <a:endParaRPr lang="de-DE" altLang="de-DE" sz="1400" i="0" dirty="0">
                <a:solidFill>
                  <a:srgbClr val="286EB4"/>
                </a:solidFill>
              </a:endParaRPr>
            </a:p>
          </p:txBody>
        </p:sp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574757" y="1968500"/>
              <a:ext cx="523846" cy="52374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0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357938" y="2492247"/>
              <a:ext cx="2433637" cy="244964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Content Placeholder 7"/>
          <p:cNvSpPr txBox="1">
            <a:spLocks/>
          </p:cNvSpPr>
          <p:nvPr/>
        </p:nvSpPr>
        <p:spPr bwMode="auto">
          <a:xfrm>
            <a:off x="2993955" y="980760"/>
            <a:ext cx="2785075" cy="576000"/>
          </a:xfrm>
          <a:prstGeom prst="roundRect">
            <a:avLst/>
          </a:prstGeom>
          <a:solidFill>
            <a:srgbClr val="2D5EC1"/>
          </a:solidFill>
          <a:ln w="9525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fr-BE" altLang="en-US" b="1" kern="0" dirty="0" smtClean="0"/>
          </a:p>
          <a:p>
            <a:pPr marL="0" indent="0" algn="ctr">
              <a:buFont typeface="Arial" pitchFamily="34" charset="0"/>
              <a:buNone/>
            </a:pPr>
            <a:r>
              <a:rPr lang="fr-BE" altLang="en-US" b="1" kern="0" dirty="0" smtClean="0"/>
              <a:t>Eurostat </a:t>
            </a:r>
            <a:r>
              <a:rPr lang="fr-BE" altLang="en-US" b="1" kern="0" dirty="0" err="1" smtClean="0"/>
              <a:t>apps</a:t>
            </a:r>
            <a:endParaRPr lang="fr-BE" altLang="en-US" b="1" kern="0" dirty="0" smtClean="0"/>
          </a:p>
          <a:p>
            <a:pPr marL="0" indent="0">
              <a:buFont typeface="Arial" pitchFamily="34" charset="0"/>
              <a:buNone/>
            </a:pPr>
            <a:endParaRPr lang="en-GB" altLang="en-US" b="1" kern="0" dirty="0"/>
          </a:p>
        </p:txBody>
      </p:sp>
    </p:spTree>
    <p:extLst>
      <p:ext uri="{BB962C8B-B14F-4D97-AF65-F5344CB8AC3E}">
        <p14:creationId xmlns:p14="http://schemas.microsoft.com/office/powerpoint/2010/main" val="1646935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/>
          <a:stretch/>
        </p:blipFill>
        <p:spPr>
          <a:xfrm>
            <a:off x="0" y="766607"/>
            <a:ext cx="9107488" cy="5470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93204" y="332656"/>
            <a:ext cx="8229600" cy="576000"/>
          </a:xfrm>
          <a:prstGeom prst="roundRect">
            <a:avLst/>
          </a:prstGeom>
          <a:solidFill>
            <a:srgbClr val="13317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en-GB" sz="2400" b="1" dirty="0" smtClean="0"/>
              <a:t>Testing new products with users</a:t>
            </a:r>
            <a:endParaRPr lang="en-GB" sz="2400" b="1" dirty="0">
              <a:solidFill>
                <a:schemeClr val="bg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8904" y="1988840"/>
            <a:ext cx="8907288" cy="3782268"/>
            <a:chOff x="107504" y="1340768"/>
            <a:chExt cx="8907288" cy="3782268"/>
          </a:xfrm>
        </p:grpSpPr>
        <p:grpSp>
          <p:nvGrpSpPr>
            <p:cNvPr id="10" name="Group 9"/>
            <p:cNvGrpSpPr/>
            <p:nvPr/>
          </p:nvGrpSpPr>
          <p:grpSpPr>
            <a:xfrm>
              <a:off x="107504" y="1340768"/>
              <a:ext cx="8907288" cy="1080000"/>
              <a:chOff x="179512" y="1700808"/>
              <a:chExt cx="8907288" cy="1080000"/>
            </a:xfrm>
          </p:grpSpPr>
          <p:sp>
            <p:nvSpPr>
              <p:cNvPr id="6" name="Pentagon 5"/>
              <p:cNvSpPr/>
              <p:nvPr/>
            </p:nvSpPr>
            <p:spPr>
              <a:xfrm>
                <a:off x="179512" y="1700808"/>
                <a:ext cx="2304256" cy="1080000"/>
              </a:xfrm>
              <a:prstGeom prst="homePlat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BE" sz="1400" dirty="0" smtClean="0"/>
                  <a:t>Conceptualisation</a:t>
                </a:r>
                <a:endParaRPr lang="en-GB" sz="1400" dirty="0"/>
              </a:p>
            </p:txBody>
          </p:sp>
          <p:sp>
            <p:nvSpPr>
              <p:cNvPr id="7" name="Pentagon 6"/>
              <p:cNvSpPr/>
              <p:nvPr/>
            </p:nvSpPr>
            <p:spPr>
              <a:xfrm>
                <a:off x="2555776" y="1700808"/>
                <a:ext cx="2304256" cy="1080000"/>
              </a:xfrm>
              <a:prstGeom prst="homePlate">
                <a:avLst/>
              </a:prstGeom>
              <a:solidFill>
                <a:srgbClr val="3166CF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BE" sz="2000" dirty="0" smtClean="0"/>
                  <a:t>Design</a:t>
                </a:r>
                <a:endParaRPr lang="en-GB" sz="2000" dirty="0"/>
              </a:p>
            </p:txBody>
          </p:sp>
          <p:sp>
            <p:nvSpPr>
              <p:cNvPr id="8" name="Pentagon 7"/>
              <p:cNvSpPr/>
              <p:nvPr/>
            </p:nvSpPr>
            <p:spPr>
              <a:xfrm>
                <a:off x="5004048" y="1700808"/>
                <a:ext cx="2232248" cy="1080000"/>
              </a:xfrm>
              <a:prstGeom prst="homePlate">
                <a:avLst/>
              </a:prstGeom>
              <a:solidFill>
                <a:srgbClr val="009ED6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BE" sz="1800" dirty="0" smtClean="0"/>
                  <a:t>Development</a:t>
                </a:r>
                <a:endParaRPr lang="en-GB" sz="1800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308304" y="1700808"/>
                <a:ext cx="1778496" cy="1080000"/>
              </a:xfrm>
              <a:prstGeom prst="rect">
                <a:avLst/>
              </a:prstGeom>
              <a:solidFill>
                <a:schemeClr val="accent5">
                  <a:lumMod val="25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BE" sz="1400" dirty="0" smtClean="0"/>
                  <a:t>Impact </a:t>
                </a:r>
                <a:r>
                  <a:rPr lang="fr-BE" sz="1400" dirty="0" err="1" smtClean="0"/>
                  <a:t>measurement</a:t>
                </a:r>
                <a:endParaRPr lang="en-GB" sz="1400" dirty="0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107504" y="2686224"/>
              <a:ext cx="8907288" cy="2436812"/>
              <a:chOff x="107504" y="2686224"/>
              <a:chExt cx="8907288" cy="2436812"/>
            </a:xfrm>
          </p:grpSpPr>
          <p:sp>
            <p:nvSpPr>
              <p:cNvPr id="11" name="Pentagon 10"/>
              <p:cNvSpPr/>
              <p:nvPr/>
            </p:nvSpPr>
            <p:spPr>
              <a:xfrm>
                <a:off x="107504" y="2686224"/>
                <a:ext cx="2700300" cy="2436812"/>
              </a:xfrm>
              <a:prstGeom prst="homePlate">
                <a:avLst/>
              </a:prstGeom>
              <a:solidFill>
                <a:schemeClr val="accent1">
                  <a:lumMod val="50000"/>
                  <a:alpha val="85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77800" indent="-177800">
                  <a:buFont typeface="Arial" panose="020B0604020202020204" pitchFamily="34" charset="0"/>
                  <a:buChar char="•"/>
                </a:pPr>
                <a:r>
                  <a:rPr lang="en-GB" sz="1600" dirty="0" smtClean="0">
                    <a:solidFill>
                      <a:schemeClr val="bg1"/>
                    </a:solidFill>
                  </a:rPr>
                  <a:t>Idea</a:t>
                </a:r>
              </a:p>
              <a:p>
                <a:endParaRPr lang="en-GB" sz="800" dirty="0">
                  <a:solidFill>
                    <a:schemeClr val="bg1"/>
                  </a:solidFill>
                </a:endParaRPr>
              </a:p>
              <a:p>
                <a:pPr marL="177800" indent="-177800">
                  <a:buFont typeface="Arial" panose="020B0604020202020204" pitchFamily="34" charset="0"/>
                  <a:buChar char="•"/>
                </a:pPr>
                <a:r>
                  <a:rPr lang="en-GB" sz="1600" dirty="0" smtClean="0">
                    <a:solidFill>
                      <a:schemeClr val="bg1"/>
                    </a:solidFill>
                  </a:rPr>
                  <a:t>User test of concept</a:t>
                </a:r>
              </a:p>
              <a:p>
                <a:endParaRPr lang="en-GB" sz="800" dirty="0" smtClean="0">
                  <a:solidFill>
                    <a:schemeClr val="bg1"/>
                  </a:solidFill>
                </a:endParaRPr>
              </a:p>
              <a:p>
                <a:pPr marL="177800" indent="-177800">
                  <a:buFont typeface="Arial" panose="020B0604020202020204" pitchFamily="34" charset="0"/>
                  <a:buChar char="•"/>
                </a:pPr>
                <a:r>
                  <a:rPr lang="fr-BE" sz="1600" dirty="0" smtClean="0">
                    <a:solidFill>
                      <a:schemeClr val="bg1"/>
                    </a:solidFill>
                  </a:rPr>
                  <a:t>Internal validation</a:t>
                </a:r>
                <a:endParaRPr lang="en-GB" sz="1600" dirty="0" smtClean="0">
                  <a:solidFill>
                    <a:schemeClr val="bg1"/>
                  </a:solidFill>
                </a:endParaRPr>
              </a:p>
              <a:p>
                <a:pPr marL="177800" indent="-177800">
                  <a:buFont typeface="Arial" panose="020B0604020202020204" pitchFamily="34" charset="0"/>
                  <a:buChar char="•"/>
                </a:pPr>
                <a:endParaRPr lang="en-GB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Pentagon 11"/>
              <p:cNvSpPr/>
              <p:nvPr/>
            </p:nvSpPr>
            <p:spPr>
              <a:xfrm>
                <a:off x="2483768" y="2686224"/>
                <a:ext cx="2700300" cy="2436812"/>
              </a:xfrm>
              <a:prstGeom prst="homePlate">
                <a:avLst/>
              </a:prstGeom>
              <a:solidFill>
                <a:srgbClr val="3166CF">
                  <a:alpha val="85000"/>
                </a:srgb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77800" indent="-177800">
                  <a:buFont typeface="Arial" panose="020B0604020202020204" pitchFamily="34" charset="0"/>
                  <a:buChar char="•"/>
                </a:pPr>
                <a:endParaRPr lang="en-GB" sz="1600" dirty="0" smtClean="0">
                  <a:solidFill>
                    <a:schemeClr val="bg1"/>
                  </a:solidFill>
                </a:endParaRPr>
              </a:p>
              <a:p>
                <a:pPr marL="177800" indent="-177800">
                  <a:buFont typeface="Arial" panose="020B0604020202020204" pitchFamily="34" charset="0"/>
                  <a:buChar char="•"/>
                </a:pPr>
                <a:endParaRPr lang="en-GB" sz="1600" dirty="0">
                  <a:solidFill>
                    <a:schemeClr val="bg1"/>
                  </a:solidFill>
                </a:endParaRPr>
              </a:p>
              <a:p>
                <a:pPr marL="177800" indent="-177800">
                  <a:buFont typeface="Arial" panose="020B0604020202020204" pitchFamily="34" charset="0"/>
                  <a:buChar char="•"/>
                </a:pPr>
                <a:endParaRPr lang="en-GB" sz="1600" dirty="0" smtClean="0">
                  <a:solidFill>
                    <a:schemeClr val="bg1"/>
                  </a:solidFill>
                </a:endParaRPr>
              </a:p>
              <a:p>
                <a:pPr marL="177800" indent="-177800">
                  <a:buFont typeface="Arial" panose="020B0604020202020204" pitchFamily="34" charset="0"/>
                  <a:buChar char="•"/>
                </a:pPr>
                <a:r>
                  <a:rPr lang="en-GB" sz="1600" dirty="0" smtClean="0">
                    <a:solidFill>
                      <a:schemeClr val="bg1"/>
                    </a:solidFill>
                  </a:rPr>
                  <a:t>Prototype development</a:t>
                </a:r>
              </a:p>
              <a:p>
                <a:endParaRPr lang="en-GB" sz="800" dirty="0" smtClean="0">
                  <a:solidFill>
                    <a:schemeClr val="bg1"/>
                  </a:solidFill>
                </a:endParaRPr>
              </a:p>
              <a:p>
                <a:pPr marL="177800" indent="-177800">
                  <a:buFont typeface="Arial" panose="020B0604020202020204" pitchFamily="34" charset="0"/>
                  <a:buChar char="•"/>
                </a:pPr>
                <a:r>
                  <a:rPr lang="fr-BE" sz="1600" dirty="0" err="1" smtClean="0">
                    <a:solidFill>
                      <a:schemeClr val="bg1"/>
                    </a:solidFill>
                  </a:rPr>
                  <a:t>Usability</a:t>
                </a:r>
                <a:r>
                  <a:rPr lang="fr-BE" sz="1600" dirty="0" smtClean="0">
                    <a:solidFill>
                      <a:schemeClr val="bg1"/>
                    </a:solidFill>
                  </a:rPr>
                  <a:t> and design </a:t>
                </a:r>
                <a:r>
                  <a:rPr lang="fr-BE" sz="1600" dirty="0" err="1" smtClean="0">
                    <a:solidFill>
                      <a:schemeClr val="bg1"/>
                    </a:solidFill>
                  </a:rPr>
                  <a:t>testing</a:t>
                </a:r>
                <a:endParaRPr lang="fr-BE" sz="1600" dirty="0" smtClean="0">
                  <a:solidFill>
                    <a:schemeClr val="bg1"/>
                  </a:solidFill>
                </a:endParaRPr>
              </a:p>
              <a:p>
                <a:endParaRPr lang="fr-BE" sz="800" dirty="0" smtClean="0">
                  <a:solidFill>
                    <a:schemeClr val="bg1"/>
                  </a:solidFill>
                </a:endParaRPr>
              </a:p>
              <a:p>
                <a:pPr marL="177800" indent="-177800">
                  <a:buFont typeface="Arial" panose="020B0604020202020204" pitchFamily="34" charset="0"/>
                  <a:buChar char="•"/>
                </a:pPr>
                <a:r>
                  <a:rPr lang="fr-BE" sz="1600" dirty="0" smtClean="0">
                    <a:solidFill>
                      <a:schemeClr val="bg1"/>
                    </a:solidFill>
                  </a:rPr>
                  <a:t>Internal validation</a:t>
                </a:r>
              </a:p>
              <a:p>
                <a:pPr marL="177800" indent="-177800">
                  <a:buFont typeface="Arial" panose="020B0604020202020204" pitchFamily="34" charset="0"/>
                  <a:buChar char="•"/>
                </a:pPr>
                <a:endParaRPr lang="fr-BE" sz="1400" b="0" dirty="0" smtClean="0">
                  <a:solidFill>
                    <a:schemeClr val="bg1"/>
                  </a:solidFill>
                </a:endParaRPr>
              </a:p>
              <a:p>
                <a:pPr marL="177800" indent="-177800">
                  <a:buFont typeface="Arial" panose="020B0604020202020204" pitchFamily="34" charset="0"/>
                  <a:buChar char="•"/>
                </a:pPr>
                <a:endParaRPr lang="en-GB" sz="1400" b="0" dirty="0" smtClean="0">
                  <a:solidFill>
                    <a:schemeClr val="bg1"/>
                  </a:solidFill>
                </a:endParaRPr>
              </a:p>
              <a:p>
                <a:pPr marL="177800" indent="-177800">
                  <a:buFont typeface="Arial" panose="020B0604020202020204" pitchFamily="34" charset="0"/>
                  <a:buChar char="•"/>
                </a:pPr>
                <a:endParaRPr lang="en-GB" sz="1400" b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Pentagon 12"/>
              <p:cNvSpPr/>
              <p:nvPr/>
            </p:nvSpPr>
            <p:spPr>
              <a:xfrm>
                <a:off x="4932040" y="2686224"/>
                <a:ext cx="2340372" cy="2436812"/>
              </a:xfrm>
              <a:prstGeom prst="homePlate">
                <a:avLst/>
              </a:prstGeom>
              <a:solidFill>
                <a:srgbClr val="009ED6">
                  <a:alpha val="85000"/>
                </a:srgb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 smtClean="0">
                    <a:solidFill>
                      <a:schemeClr val="bg1"/>
                    </a:solidFill>
                  </a:rPr>
                  <a:t>Product finalisation and publication</a:t>
                </a:r>
                <a:endParaRPr lang="en-GB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236296" y="2686224"/>
                <a:ext cx="1778496" cy="2436812"/>
              </a:xfrm>
              <a:prstGeom prst="rect">
                <a:avLst/>
              </a:prstGeom>
              <a:solidFill>
                <a:schemeClr val="accent5">
                  <a:lumMod val="25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BE" sz="1600" dirty="0" smtClean="0"/>
                  <a:t>Online monitoring</a:t>
                </a:r>
                <a:endParaRPr lang="en-GB" sz="1600" dirty="0"/>
              </a:p>
            </p:txBody>
          </p:sp>
        </p:grp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02" y="1196752"/>
            <a:ext cx="939047" cy="93904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271" y="1196752"/>
            <a:ext cx="939047" cy="93904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196752"/>
            <a:ext cx="939047" cy="93904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420" y="1196752"/>
            <a:ext cx="939047" cy="93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37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/>
          <a:stretch/>
        </p:blipFill>
        <p:spPr>
          <a:xfrm>
            <a:off x="0" y="766607"/>
            <a:ext cx="9107488" cy="5470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ed Rectangle 3"/>
          <p:cNvSpPr/>
          <p:nvPr/>
        </p:nvSpPr>
        <p:spPr>
          <a:xfrm>
            <a:off x="539552" y="332656"/>
            <a:ext cx="8352928" cy="576000"/>
          </a:xfrm>
          <a:prstGeom prst="roundRect">
            <a:avLst/>
          </a:prstGeom>
          <a:solidFill>
            <a:srgbClr val="13317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en-GB" sz="2400" b="1" dirty="0" smtClean="0"/>
              <a:t>Working together within the ESS</a:t>
            </a:r>
            <a:endParaRPr lang="en-GB" sz="2400" b="1" dirty="0"/>
          </a:p>
        </p:txBody>
      </p:sp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714617675"/>
              </p:ext>
            </p:extLst>
          </p:nvPr>
        </p:nvGraphicFramePr>
        <p:xfrm>
          <a:off x="971600" y="1628800"/>
          <a:ext cx="7488832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73257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b="7548"/>
          <a:stretch/>
        </p:blipFill>
        <p:spPr>
          <a:xfrm>
            <a:off x="0" y="692696"/>
            <a:ext cx="9107488" cy="5561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ed Rectangle 3"/>
          <p:cNvSpPr/>
          <p:nvPr/>
        </p:nvSpPr>
        <p:spPr bwMode="auto">
          <a:xfrm>
            <a:off x="935596" y="548680"/>
            <a:ext cx="7272808" cy="576000"/>
          </a:xfrm>
          <a:prstGeom prst="roundRect">
            <a:avLst/>
          </a:prstGeom>
          <a:solidFill>
            <a:srgbClr val="13317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altLang="en-US" sz="2400" dirty="0"/>
              <a:t>The European Statistical System (ESS)</a:t>
            </a:r>
            <a:endParaRPr lang="en-US" altLang="en-US" sz="2400" kern="0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827752" y="1322808"/>
            <a:ext cx="7451984" cy="756000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rIns="0" anchor="t" anchorCtr="0"/>
          <a:lstStyle/>
          <a:p>
            <a:pPr marL="57150" indent="0" algn="ctr">
              <a:spcAft>
                <a:spcPts val="600"/>
              </a:spcAft>
              <a:buNone/>
              <a:defRPr/>
            </a:pPr>
            <a:r>
              <a:rPr lang="en-GB" altLang="en-US" sz="1800" b="1" dirty="0" smtClean="0"/>
              <a:t>A </a:t>
            </a:r>
            <a:r>
              <a:rPr lang="en-GB" altLang="en-US" sz="1800" b="1" dirty="0"/>
              <a:t>partnership between Eurostat, all </a:t>
            </a:r>
            <a:r>
              <a:rPr lang="en-GB" altLang="en-US" sz="1800" b="1" dirty="0" smtClean="0"/>
              <a:t>national statistical institutes </a:t>
            </a:r>
            <a:r>
              <a:rPr lang="en-GB" altLang="en-US" sz="1800" b="1" dirty="0"/>
              <a:t>and other national authorities</a:t>
            </a:r>
          </a:p>
          <a:p>
            <a:pPr eaLnBrk="1" hangingPunct="1">
              <a:buFontTx/>
              <a:buChar char="•"/>
              <a:defRPr/>
            </a:pPr>
            <a:endParaRPr lang="en-GB" altLang="en-US" sz="1800" b="1" dirty="0" smtClean="0"/>
          </a:p>
          <a:p>
            <a:pPr eaLnBrk="1" hangingPunct="1">
              <a:buFontTx/>
              <a:buChar char="•"/>
              <a:defRPr/>
            </a:pPr>
            <a:endParaRPr lang="en-GB" altLang="en-US" sz="1800" b="1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2915816" y="2580111"/>
            <a:ext cx="3719103" cy="3674386"/>
            <a:chOff x="2797113" y="2852936"/>
            <a:chExt cx="3549774" cy="3674386"/>
          </a:xfrm>
        </p:grpSpPr>
        <p:pic>
          <p:nvPicPr>
            <p:cNvPr id="16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7113" y="2852936"/>
              <a:ext cx="3549774" cy="3674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5" descr="R:\presse\Drafts\New logo designs\estat RGB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7744" y="4544873"/>
              <a:ext cx="1984375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32325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16632"/>
            <a:ext cx="9288936" cy="619262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8064896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3568" y="404664"/>
            <a:ext cx="8013328" cy="576000"/>
          </a:xfrm>
          <a:prstGeom prst="roundRect">
            <a:avLst/>
          </a:prstGeom>
          <a:solidFill>
            <a:srgbClr val="13317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fr-BE" sz="2400" b="1" dirty="0" smtClean="0"/>
              <a:t>Sharing </a:t>
            </a:r>
            <a:r>
              <a:rPr lang="fr-BE" sz="2400" b="1" dirty="0" err="1" smtClean="0"/>
              <a:t>tools</a:t>
            </a:r>
            <a:r>
              <a:rPr lang="fr-BE" sz="2400" b="1" dirty="0" smtClean="0"/>
              <a:t>: a </a:t>
            </a:r>
            <a:r>
              <a:rPr lang="fr-BE" sz="2400" b="1" dirty="0" err="1" smtClean="0"/>
              <a:t>success</a:t>
            </a:r>
            <a:r>
              <a:rPr lang="fr-BE" sz="2400" b="1" dirty="0" smtClean="0"/>
              <a:t> story in Bulgaria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7855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dirty="0"/>
              <a:t/>
            </a:r>
            <a:br>
              <a:rPr lang="en-GB" altLang="en-US" sz="3200" dirty="0"/>
            </a:b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16632"/>
            <a:ext cx="9288936" cy="619262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24" y="1340768"/>
            <a:ext cx="8059533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itle 5"/>
          <p:cNvSpPr txBox="1">
            <a:spLocks/>
          </p:cNvSpPr>
          <p:nvPr/>
        </p:nvSpPr>
        <p:spPr bwMode="auto">
          <a:xfrm>
            <a:off x="1403648" y="435484"/>
            <a:ext cx="6696744" cy="576000"/>
          </a:xfrm>
          <a:prstGeom prst="roundRect">
            <a:avLst/>
          </a:prstGeom>
          <a:solidFill>
            <a:srgbClr val="133176"/>
          </a:solidFill>
          <a:ln w="9525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FFFFFF"/>
              </a:buClr>
            </a:pPr>
            <a:r>
              <a:rPr lang="fr-BE" altLang="en-US" sz="2400" dirty="0" smtClean="0">
                <a:solidFill>
                  <a:schemeClr val="bg1"/>
                </a:solidFill>
              </a:rPr>
              <a:t>A large impact on TV and radio</a:t>
            </a:r>
            <a:endParaRPr lang="en-GB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98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16632"/>
            <a:ext cx="9288936" cy="619262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4" name="Rounded Rectangle 3"/>
          <p:cNvSpPr/>
          <p:nvPr/>
        </p:nvSpPr>
        <p:spPr>
          <a:xfrm>
            <a:off x="1115616" y="332656"/>
            <a:ext cx="6984776" cy="756000"/>
          </a:xfrm>
          <a:prstGeom prst="roundRect">
            <a:avLst/>
          </a:prstGeom>
          <a:solidFill>
            <a:srgbClr val="13317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fr-BE" sz="2400" dirty="0" err="1"/>
              <a:t>Teach</a:t>
            </a:r>
            <a:r>
              <a:rPr lang="fr-BE" sz="2400" dirty="0"/>
              <a:t> </a:t>
            </a:r>
            <a:r>
              <a:rPr lang="fr-BE" sz="2400" dirty="0" err="1"/>
              <a:t>users</a:t>
            </a:r>
            <a:r>
              <a:rPr lang="fr-BE" sz="2400" dirty="0"/>
              <a:t> about statistics: </a:t>
            </a:r>
            <a:endParaRPr lang="fr-BE" sz="2400" dirty="0" smtClean="0"/>
          </a:p>
          <a:p>
            <a:pPr marL="0" lvl="1" algn="ctr">
              <a:defRPr/>
            </a:pPr>
            <a:r>
              <a:rPr lang="fr-BE" sz="2400" dirty="0" err="1" smtClean="0"/>
              <a:t>statistical</a:t>
            </a:r>
            <a:r>
              <a:rPr lang="fr-BE" sz="2400" dirty="0" smtClean="0"/>
              <a:t> </a:t>
            </a:r>
            <a:r>
              <a:rPr lang="fr-BE" sz="2400" dirty="0" err="1"/>
              <a:t>literacy</a:t>
            </a:r>
            <a:endParaRPr lang="en-GB" sz="2400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391604" y="2025049"/>
            <a:ext cx="3744416" cy="756000"/>
          </a:xfrm>
          <a:prstGeom prst="roundRect">
            <a:avLst/>
          </a:prstGeom>
          <a:solidFill>
            <a:srgbClr val="0F549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r>
              <a:rPr lang="en-GB" sz="1600" dirty="0" smtClean="0"/>
              <a:t>European </a:t>
            </a:r>
            <a:r>
              <a:rPr lang="en-GB" sz="1600" dirty="0"/>
              <a:t>Statistics Olympics </a:t>
            </a:r>
            <a:endParaRPr lang="en-GB" sz="1600" dirty="0" smtClean="0"/>
          </a:p>
          <a:p>
            <a:r>
              <a:rPr lang="en-GB" sz="1600" dirty="0" smtClean="0"/>
              <a:t>school </a:t>
            </a:r>
            <a:r>
              <a:rPr lang="en-GB" sz="1600" dirty="0"/>
              <a:t>year </a:t>
            </a:r>
            <a:r>
              <a:rPr lang="en-GB" sz="1600" dirty="0" smtClean="0"/>
              <a:t>2017-2018</a:t>
            </a:r>
            <a:endParaRPr lang="en-GB" sz="1600" dirty="0"/>
          </a:p>
          <a:p>
            <a:endParaRPr lang="en-US" altLang="en-US" sz="1600" b="1" kern="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908720"/>
            <a:ext cx="2016224" cy="28290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 bwMode="auto">
          <a:xfrm>
            <a:off x="391604" y="3090570"/>
            <a:ext cx="4896544" cy="576000"/>
          </a:xfrm>
          <a:prstGeom prst="roundRect">
            <a:avLst/>
          </a:prstGeom>
          <a:solidFill>
            <a:srgbClr val="0F549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r>
              <a:rPr lang="en-GB" sz="1600" dirty="0" smtClean="0">
                <a:cs typeface="Arial" charset="0"/>
              </a:rPr>
              <a:t>Statistics4beginners - Eurostat </a:t>
            </a:r>
            <a:r>
              <a:rPr lang="en-GB" sz="1600" dirty="0">
                <a:cs typeface="Arial" charset="0"/>
              </a:rPr>
              <a:t>website</a:t>
            </a:r>
            <a:endParaRPr lang="en-US" sz="1600" dirty="0">
              <a:cs typeface="Arial" charset="0"/>
            </a:endParaRPr>
          </a:p>
          <a:p>
            <a:endParaRPr lang="en-US" altLang="en-US" sz="1600" b="1" kern="0" dirty="0"/>
          </a:p>
        </p:txBody>
      </p:sp>
      <p:sp>
        <p:nvSpPr>
          <p:cNvPr id="10" name="Rounded Rectangle 9"/>
          <p:cNvSpPr/>
          <p:nvPr/>
        </p:nvSpPr>
        <p:spPr bwMode="auto">
          <a:xfrm>
            <a:off x="391604" y="3976091"/>
            <a:ext cx="5490864" cy="756000"/>
          </a:xfrm>
          <a:prstGeom prst="roundRect">
            <a:avLst/>
          </a:prstGeom>
          <a:solidFill>
            <a:srgbClr val="0F549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r>
              <a:rPr lang="en-GB" sz="1600" dirty="0">
                <a:cs typeface="Arial" charset="0"/>
              </a:rPr>
              <a:t>Massive open online course (MOOC): planned cooperation with Committee of the Regions </a:t>
            </a:r>
          </a:p>
          <a:p>
            <a:endParaRPr lang="en-US" altLang="en-US" sz="1600" b="1" kern="0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65335"/>
            <a:ext cx="2745432" cy="17452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176" y="2641166"/>
            <a:ext cx="3178312" cy="15826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362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468" y="116632"/>
            <a:ext cx="9288936" cy="619262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457731"/>
            <a:ext cx="5249660" cy="370757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4" name="Rounded Rectangle 3"/>
          <p:cNvSpPr/>
          <p:nvPr/>
        </p:nvSpPr>
        <p:spPr>
          <a:xfrm>
            <a:off x="2771800" y="332656"/>
            <a:ext cx="3922398" cy="684000"/>
          </a:xfrm>
          <a:prstGeom prst="roundRect">
            <a:avLst/>
          </a:prstGeom>
          <a:solidFill>
            <a:srgbClr val="13317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en-GB" altLang="en-US" sz="2400" dirty="0"/>
              <a:t>What next?</a:t>
            </a:r>
            <a:endParaRPr lang="en-GB" sz="2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67544" y="1484816"/>
            <a:ext cx="7848000" cy="576000"/>
          </a:xfrm>
          <a:prstGeom prst="roundRect">
            <a:avLst/>
          </a:prstGeom>
          <a:solidFill>
            <a:srgbClr val="2D5EC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lvl="1" indent="0">
              <a:buNone/>
              <a:defRPr/>
            </a:pPr>
            <a:r>
              <a:rPr lang="en-GB" altLang="en-US" sz="1800" dirty="0">
                <a:solidFill>
                  <a:schemeClr val="bg1"/>
                </a:solidFill>
              </a:rPr>
              <a:t>Fast changing data to reflect evolving needs of our users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67544" y="2348891"/>
            <a:ext cx="8424936" cy="936072"/>
          </a:xfrm>
          <a:prstGeom prst="roundRect">
            <a:avLst/>
          </a:prstGeom>
          <a:solidFill>
            <a:srgbClr val="2D5EC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lvl="1" indent="0">
              <a:buNone/>
              <a:defRPr/>
            </a:pPr>
            <a:r>
              <a:rPr lang="en-GB" altLang="en-US" sz="1800" dirty="0">
                <a:solidFill>
                  <a:schemeClr val="bg1"/>
                </a:solidFill>
              </a:rPr>
              <a:t>Post-truth environment – objective facts less influential in shaping public opinion than emotions or personal beliefs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67544" y="3573038"/>
            <a:ext cx="6408000" cy="576000"/>
          </a:xfrm>
          <a:prstGeom prst="roundRect">
            <a:avLst/>
          </a:prstGeom>
          <a:solidFill>
            <a:srgbClr val="3166C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lvl="1" indent="0">
              <a:buNone/>
              <a:defRPr/>
            </a:pPr>
            <a:r>
              <a:rPr lang="en-GB" altLang="en-US" sz="1800" dirty="0">
                <a:solidFill>
                  <a:schemeClr val="bg1"/>
                </a:solidFill>
              </a:rPr>
              <a:t>Lack of trust can lead to misuse of statistics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67544" y="4437112"/>
            <a:ext cx="5294340" cy="576000"/>
          </a:xfrm>
          <a:prstGeom prst="roundRect">
            <a:avLst/>
          </a:prstGeom>
          <a:solidFill>
            <a:srgbClr val="2D5EC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lvl="1" indent="0">
              <a:buNone/>
              <a:defRPr/>
            </a:pPr>
            <a:r>
              <a:rPr lang="en-GB" altLang="en-US" sz="1800" dirty="0">
                <a:solidFill>
                  <a:schemeClr val="bg1"/>
                </a:solidFill>
              </a:rPr>
              <a:t>Making statistics closer to citizens</a:t>
            </a:r>
          </a:p>
        </p:txBody>
      </p:sp>
    </p:spTree>
    <p:extLst>
      <p:ext uri="{BB962C8B-B14F-4D97-AF65-F5344CB8AC3E}">
        <p14:creationId xmlns:p14="http://schemas.microsoft.com/office/powerpoint/2010/main" val="330195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52" y="692696"/>
            <a:ext cx="9144000" cy="5470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2900" y="1627848"/>
            <a:ext cx="5400600" cy="36003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 bwMode="auto">
          <a:xfrm>
            <a:off x="1547663" y="404565"/>
            <a:ext cx="6408737" cy="576262"/>
          </a:xfrm>
          <a:prstGeom prst="roundRect">
            <a:avLst/>
          </a:prstGeom>
          <a:solidFill>
            <a:srgbClr val="13317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en-GB" sz="2400" dirty="0">
                <a:solidFill>
                  <a:schemeClr val="bg1"/>
                </a:solidFill>
              </a:rPr>
              <a:t>How does this partnership work?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72648204"/>
              </p:ext>
            </p:extLst>
          </p:nvPr>
        </p:nvGraphicFramePr>
        <p:xfrm>
          <a:off x="1007615" y="1484784"/>
          <a:ext cx="7488832" cy="4063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6985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b="7548"/>
          <a:stretch/>
        </p:blipFill>
        <p:spPr>
          <a:xfrm>
            <a:off x="18256" y="620688"/>
            <a:ext cx="9107488" cy="5561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2" y="2381716"/>
            <a:ext cx="2653804" cy="265380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ounded Rectangle 3"/>
          <p:cNvSpPr/>
          <p:nvPr/>
        </p:nvSpPr>
        <p:spPr bwMode="auto">
          <a:xfrm>
            <a:off x="1475656" y="620688"/>
            <a:ext cx="6192688" cy="576000"/>
          </a:xfrm>
          <a:prstGeom prst="roundRect">
            <a:avLst/>
          </a:prstGeom>
          <a:solidFill>
            <a:srgbClr val="13317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en-GB" sz="2400" dirty="0">
                <a:solidFill>
                  <a:schemeClr val="bg1"/>
                </a:solidFill>
              </a:rPr>
              <a:t>Challenges for </a:t>
            </a:r>
            <a:r>
              <a:rPr lang="en-GB" sz="2400" dirty="0" smtClean="0">
                <a:solidFill>
                  <a:schemeClr val="bg1"/>
                </a:solidFill>
              </a:rPr>
              <a:t>official </a:t>
            </a:r>
            <a:r>
              <a:rPr lang="en-GB" sz="2400" dirty="0">
                <a:solidFill>
                  <a:schemeClr val="bg1"/>
                </a:solidFill>
              </a:rPr>
              <a:t>statistics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59632" y="1844824"/>
            <a:ext cx="6613524" cy="3456384"/>
            <a:chOff x="1475656" y="3141040"/>
            <a:chExt cx="6192688" cy="3168200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1475656" y="3141040"/>
              <a:ext cx="6192688" cy="64800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800" dirty="0" smtClean="0"/>
                <a:t>Better measure emerging phenomena and globalisation </a:t>
              </a:r>
              <a:endParaRPr lang="en-GB" sz="1800" dirty="0"/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1475656" y="3909107"/>
              <a:ext cx="6192688" cy="720000"/>
            </a:xfrm>
            <a:prstGeom prst="roundRect">
              <a:avLst/>
            </a:prstGeom>
            <a:solidFill>
              <a:srgbClr val="0F5494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800" dirty="0"/>
                <a:t>Make the most of digital technologies and new data sources </a:t>
              </a: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1475656" y="4749174"/>
              <a:ext cx="6192688" cy="720000"/>
            </a:xfrm>
            <a:prstGeom prst="roundRect">
              <a:avLst/>
            </a:prstGeom>
            <a:solidFill>
              <a:srgbClr val="2D5EC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800" dirty="0"/>
                <a:t>Communicate effectively and make </a:t>
              </a:r>
              <a:r>
                <a:rPr lang="en-GB" sz="1800" dirty="0" smtClean="0"/>
                <a:t>official statistics </a:t>
              </a:r>
              <a:r>
                <a:rPr lang="en-GB" sz="1800" dirty="0"/>
                <a:t>better known</a:t>
              </a: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1475656" y="5589240"/>
              <a:ext cx="6192688" cy="720000"/>
            </a:xfrm>
            <a:prstGeom prst="roundRect">
              <a:avLst/>
            </a:prstGeom>
            <a:solidFill>
              <a:srgbClr val="009ED6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800" dirty="0" smtClean="0"/>
                <a:t>Intensify cooperation and build </a:t>
              </a:r>
              <a:r>
                <a:rPr lang="en-GB" sz="1800" dirty="0"/>
                <a:t>partnerships </a:t>
              </a:r>
              <a:r>
                <a:rPr lang="en-GB" sz="1800" dirty="0" smtClean="0"/>
                <a:t>at international level</a:t>
              </a:r>
              <a:endParaRPr lang="en-GB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7600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468" y="116632"/>
            <a:ext cx="9288936" cy="619262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79208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2000" b="1" dirty="0" smtClean="0"/>
              <a:t>Our products and services </a:t>
            </a:r>
          </a:p>
          <a:p>
            <a:pPr marL="0" indent="0" algn="ctr">
              <a:buNone/>
            </a:pPr>
            <a:r>
              <a:rPr lang="en-US" altLang="en-US" sz="2000" b="1" dirty="0" smtClean="0"/>
              <a:t>need to be visible </a:t>
            </a:r>
            <a:r>
              <a:rPr lang="en-US" altLang="en-US" sz="2000" b="1" dirty="0"/>
              <a:t>and </a:t>
            </a:r>
            <a:r>
              <a:rPr lang="en-US" altLang="en-US" sz="2000" b="1" dirty="0" smtClean="0"/>
              <a:t>attractive</a:t>
            </a:r>
            <a:r>
              <a:rPr lang="en-US" altLang="en-US" sz="2000" b="1" dirty="0"/>
              <a:t/>
            </a:r>
            <a:br>
              <a:rPr lang="en-US" altLang="en-US" sz="2000" b="1" dirty="0"/>
            </a:br>
            <a:r>
              <a:rPr lang="en-US" altLang="en-US" sz="2000" b="1" dirty="0"/>
              <a:t>	</a:t>
            </a:r>
            <a:endParaRPr lang="en-GB" sz="2000" dirty="0"/>
          </a:p>
        </p:txBody>
      </p:sp>
      <p:pic>
        <p:nvPicPr>
          <p:cNvPr id="5" name="Image 8" descr="photo-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2420888"/>
            <a:ext cx="9144001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 bwMode="auto">
          <a:xfrm>
            <a:off x="251520" y="548680"/>
            <a:ext cx="8712968" cy="576000"/>
          </a:xfrm>
          <a:prstGeom prst="roundRect">
            <a:avLst/>
          </a:prstGeom>
          <a:solidFill>
            <a:srgbClr val="13317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en-US" sz="2400" dirty="0">
                <a:solidFill>
                  <a:srgbClr val="FFFFFF"/>
                </a:solidFill>
              </a:rPr>
              <a:t>Producing high-quality statistics is not enough</a:t>
            </a:r>
            <a:endParaRPr lang="en-US" altLang="en-US" sz="2400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2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899592" y="476672"/>
            <a:ext cx="7596000" cy="576000"/>
          </a:xfrm>
          <a:prstGeom prst="roundRect">
            <a:avLst/>
          </a:prstGeom>
          <a:solidFill>
            <a:srgbClr val="13317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en-US" sz="2600" dirty="0"/>
              <a:t>What do </a:t>
            </a:r>
            <a:r>
              <a:rPr lang="en-US" altLang="en-US" sz="2600" dirty="0" smtClean="0"/>
              <a:t>users </a:t>
            </a:r>
            <a:r>
              <a:rPr lang="en-US" altLang="en-US" sz="2600" dirty="0"/>
              <a:t>expect from us?</a:t>
            </a:r>
            <a:endParaRPr lang="en-US" altLang="en-US" sz="2600" b="1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981" y="1302995"/>
            <a:ext cx="6272936" cy="44302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6" name="Group 5"/>
          <p:cNvGrpSpPr/>
          <p:nvPr/>
        </p:nvGrpSpPr>
        <p:grpSpPr>
          <a:xfrm>
            <a:off x="1635364" y="1682805"/>
            <a:ext cx="6088282" cy="3234401"/>
            <a:chOff x="1635364" y="2546901"/>
            <a:chExt cx="6088282" cy="3234401"/>
          </a:xfrm>
        </p:grpSpPr>
        <p:sp>
          <p:nvSpPr>
            <p:cNvPr id="7" name="Flowchart: Connector 6"/>
            <p:cNvSpPr/>
            <p:nvPr/>
          </p:nvSpPr>
          <p:spPr>
            <a:xfrm>
              <a:off x="3563888" y="3356992"/>
              <a:ext cx="2013123" cy="1947257"/>
            </a:xfrm>
            <a:prstGeom prst="flowChartConnector">
              <a:avLst/>
            </a:prstGeom>
            <a:solidFill>
              <a:srgbClr val="2D5EC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BE" sz="1800" dirty="0" smtClean="0">
                  <a:solidFill>
                    <a:schemeClr val="accent3"/>
                  </a:solidFill>
                </a:rPr>
                <a:t>European statistics to be:</a:t>
              </a:r>
              <a:endParaRPr lang="en-GB" sz="1800" dirty="0">
                <a:solidFill>
                  <a:schemeClr val="accent3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58252" y="2546901"/>
              <a:ext cx="25202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2800" dirty="0" err="1">
                  <a:solidFill>
                    <a:schemeClr val="accent3"/>
                  </a:solidFill>
                  <a:latin typeface="+mn-lt"/>
                </a:rPr>
                <a:t>E</a:t>
              </a:r>
              <a:r>
                <a:rPr lang="fr-BE" sz="2800" dirty="0" err="1" smtClean="0">
                  <a:solidFill>
                    <a:schemeClr val="accent3"/>
                  </a:solidFill>
                  <a:latin typeface="+mn-lt"/>
                </a:rPr>
                <a:t>asily</a:t>
              </a:r>
              <a:r>
                <a:rPr lang="fr-BE" sz="2800" dirty="0" smtClean="0">
                  <a:solidFill>
                    <a:schemeClr val="accent3"/>
                  </a:solidFill>
                  <a:latin typeface="+mn-lt"/>
                </a:rPr>
                <a:t> </a:t>
              </a:r>
              <a:r>
                <a:rPr lang="fr-BE" sz="2800" dirty="0">
                  <a:solidFill>
                    <a:schemeClr val="accent3"/>
                  </a:solidFill>
                  <a:latin typeface="+mn-lt"/>
                </a:rPr>
                <a:t>accessible</a:t>
              </a:r>
              <a:endParaRPr lang="en-GB" sz="2800" b="0" dirty="0" err="1" smtClean="0">
                <a:solidFill>
                  <a:schemeClr val="accent3"/>
                </a:solidFill>
                <a:latin typeface="+mn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35364" y="4827195"/>
              <a:ext cx="25171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2800" dirty="0" err="1" smtClean="0">
                  <a:solidFill>
                    <a:schemeClr val="accent3"/>
                  </a:solidFill>
                  <a:latin typeface="+mn-lt"/>
                </a:rPr>
                <a:t>Easy</a:t>
              </a:r>
              <a:r>
                <a:rPr lang="fr-BE" sz="2800" dirty="0" smtClean="0">
                  <a:solidFill>
                    <a:schemeClr val="accent3"/>
                  </a:solidFill>
                  <a:latin typeface="+mn-lt"/>
                </a:rPr>
                <a:t> </a:t>
              </a:r>
              <a:r>
                <a:rPr lang="fr-BE" sz="2800" dirty="0">
                  <a:solidFill>
                    <a:schemeClr val="accent3"/>
                  </a:solidFill>
                  <a:latin typeface="+mn-lt"/>
                </a:rPr>
                <a:t>to </a:t>
              </a:r>
              <a:r>
                <a:rPr lang="fr-BE" sz="2800" dirty="0" err="1">
                  <a:solidFill>
                    <a:schemeClr val="accent3"/>
                  </a:solidFill>
                  <a:latin typeface="+mn-lt"/>
                </a:rPr>
                <a:t>understand</a:t>
              </a:r>
              <a:endParaRPr lang="fr-BE" sz="2800" dirty="0">
                <a:solidFill>
                  <a:schemeClr val="accent3"/>
                </a:solidFill>
                <a:latin typeface="+mn-lt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292080" y="2761764"/>
              <a:ext cx="243156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BE" sz="2800" dirty="0" smtClean="0">
                  <a:solidFill>
                    <a:schemeClr val="accent3"/>
                  </a:solidFill>
                  <a:latin typeface="+mn-lt"/>
                </a:rPr>
                <a:t>Interactive </a:t>
              </a:r>
              <a:endParaRPr lang="fr-BE" sz="2800" dirty="0">
                <a:solidFill>
                  <a:schemeClr val="accent3"/>
                </a:solidFill>
                <a:latin typeface="+mn-lt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508104" y="5127668"/>
              <a:ext cx="202811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BE" sz="2800" dirty="0" err="1" smtClean="0">
                  <a:solidFill>
                    <a:schemeClr val="accent3"/>
                  </a:solidFill>
                  <a:latin typeface="+mn-lt"/>
                </a:rPr>
                <a:t>Reusable</a:t>
              </a:r>
              <a:endParaRPr lang="en-GB" sz="2800" dirty="0">
                <a:solidFill>
                  <a:schemeClr val="accent3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1630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b="7548"/>
          <a:stretch/>
        </p:blipFill>
        <p:spPr>
          <a:xfrm>
            <a:off x="60052" y="620688"/>
            <a:ext cx="9107488" cy="5561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:\My Documents\NEW Powerpoint presentations\computer-1331579_960_7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063" y="1872208"/>
            <a:ext cx="2852936" cy="2852936"/>
          </a:xfrm>
          <a:prstGeom prst="ellipse">
            <a:avLst/>
          </a:prstGeom>
          <a:ln w="3175" cap="rnd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971600" y="332656"/>
            <a:ext cx="7128792" cy="576000"/>
          </a:xfrm>
          <a:prstGeom prst="roundRect">
            <a:avLst/>
          </a:prstGeom>
          <a:solidFill>
            <a:srgbClr val="13317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en-GB" sz="2400" b="1" dirty="0" smtClean="0"/>
              <a:t>Different users with </a:t>
            </a:r>
            <a:r>
              <a:rPr lang="en-GB" sz="2400" b="1" dirty="0"/>
              <a:t>different needs</a:t>
            </a:r>
            <a:endParaRPr lang="en-GB" sz="2400" b="1" dirty="0">
              <a:solidFill>
                <a:schemeClr val="bg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133714" y="1170444"/>
            <a:ext cx="1984686" cy="1849714"/>
            <a:chOff x="1133714" y="1170444"/>
            <a:chExt cx="1984686" cy="1849714"/>
          </a:xfrm>
        </p:grpSpPr>
        <p:sp>
          <p:nvSpPr>
            <p:cNvPr id="11" name="Flowchart: Connector 10"/>
            <p:cNvSpPr/>
            <p:nvPr/>
          </p:nvSpPr>
          <p:spPr>
            <a:xfrm>
              <a:off x="1174400" y="1170444"/>
              <a:ext cx="1944000" cy="1849714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 sz="2000" b="1" dirty="0">
                <a:solidFill>
                  <a:schemeClr val="accent3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33714" y="1750667"/>
              <a:ext cx="1926118" cy="814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2100" b="1" dirty="0" smtClean="0">
                  <a:solidFill>
                    <a:schemeClr val="bg1"/>
                  </a:solidFill>
                </a:rPr>
                <a:t>European </a:t>
              </a:r>
              <a:r>
                <a:rPr lang="fr-BE" sz="2100" b="1" dirty="0" err="1" smtClean="0">
                  <a:solidFill>
                    <a:schemeClr val="bg1"/>
                  </a:solidFill>
                </a:rPr>
                <a:t>citizens</a:t>
              </a:r>
              <a:endParaRPr lang="en-GB" sz="2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46064" y="3208192"/>
            <a:ext cx="1925960" cy="1800200"/>
            <a:chOff x="0" y="3717032"/>
            <a:chExt cx="2033464" cy="1924980"/>
          </a:xfrm>
        </p:grpSpPr>
        <p:sp>
          <p:nvSpPr>
            <p:cNvPr id="14" name="Flowchart: Connector 13"/>
            <p:cNvSpPr/>
            <p:nvPr/>
          </p:nvSpPr>
          <p:spPr>
            <a:xfrm>
              <a:off x="0" y="3717032"/>
              <a:ext cx="2033464" cy="1924980"/>
            </a:xfrm>
            <a:prstGeom prst="flowChartConnector">
              <a:avLst/>
            </a:prstGeom>
            <a:solidFill>
              <a:srgbClr val="0F5494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 sz="2000" b="1" dirty="0">
                <a:solidFill>
                  <a:schemeClr val="accent3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0" y="4349745"/>
              <a:ext cx="20334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2000" b="1" dirty="0" smtClean="0">
                  <a:solidFill>
                    <a:schemeClr val="bg1"/>
                  </a:solidFill>
                </a:rPr>
                <a:t>European institutions</a:t>
              </a:r>
              <a:endParaRPr lang="en-GB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411760" y="4732051"/>
            <a:ext cx="1853952" cy="1793293"/>
            <a:chOff x="2069976" y="4437112"/>
            <a:chExt cx="1853952" cy="1793293"/>
          </a:xfrm>
        </p:grpSpPr>
        <p:sp>
          <p:nvSpPr>
            <p:cNvPr id="17" name="Flowchart: Connector 16"/>
            <p:cNvSpPr/>
            <p:nvPr/>
          </p:nvSpPr>
          <p:spPr>
            <a:xfrm>
              <a:off x="2069976" y="4437112"/>
              <a:ext cx="1853952" cy="1793293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 sz="2000" b="1" dirty="0">
                <a:solidFill>
                  <a:schemeClr val="accent3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05472" y="4905605"/>
              <a:ext cx="172819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2200" b="1" dirty="0" smtClean="0">
                  <a:solidFill>
                    <a:schemeClr val="bg1"/>
                  </a:solidFill>
                </a:rPr>
                <a:t>Policy </a:t>
              </a:r>
              <a:r>
                <a:rPr lang="fr-BE" sz="2200" b="1" dirty="0" err="1" smtClean="0">
                  <a:solidFill>
                    <a:schemeClr val="bg1"/>
                  </a:solidFill>
                </a:rPr>
                <a:t>makers</a:t>
              </a:r>
              <a:endParaRPr lang="en-GB" sz="2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18248" y="4778041"/>
            <a:ext cx="1853952" cy="1793293"/>
            <a:chOff x="3778200" y="4190634"/>
            <a:chExt cx="1853952" cy="1793293"/>
          </a:xfrm>
        </p:grpSpPr>
        <p:sp>
          <p:nvSpPr>
            <p:cNvPr id="20" name="Flowchart: Connector 19"/>
            <p:cNvSpPr/>
            <p:nvPr/>
          </p:nvSpPr>
          <p:spPr>
            <a:xfrm>
              <a:off x="3778200" y="4190634"/>
              <a:ext cx="1853952" cy="1793293"/>
            </a:xfrm>
            <a:prstGeom prst="flowChartConnector">
              <a:avLst/>
            </a:prstGeom>
            <a:solidFill>
              <a:srgbClr val="0099CC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 sz="2000" b="1" dirty="0">
                <a:solidFill>
                  <a:schemeClr val="accent3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1080" y="4879531"/>
              <a:ext cx="172819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2200" b="1" dirty="0" smtClean="0">
                  <a:solidFill>
                    <a:schemeClr val="bg1"/>
                  </a:solidFill>
                </a:rPr>
                <a:t>Media</a:t>
              </a:r>
              <a:endParaRPr lang="en-GB" sz="2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899584" y="3185592"/>
            <a:ext cx="2011784" cy="2008831"/>
            <a:chOff x="5330304" y="2773058"/>
            <a:chExt cx="2155800" cy="2052586"/>
          </a:xfrm>
        </p:grpSpPr>
        <p:sp>
          <p:nvSpPr>
            <p:cNvPr id="23" name="Flowchart: Connector 22"/>
            <p:cNvSpPr/>
            <p:nvPr/>
          </p:nvSpPr>
          <p:spPr>
            <a:xfrm>
              <a:off x="5364088" y="2773058"/>
              <a:ext cx="2122016" cy="2052586"/>
            </a:xfrm>
            <a:prstGeom prst="flowChartConnector">
              <a:avLst/>
            </a:prstGeom>
            <a:solidFill>
              <a:schemeClr val="accent5">
                <a:lumMod val="2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 sz="2000" b="1" dirty="0">
                <a:solidFill>
                  <a:schemeClr val="accent3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330304" y="3574177"/>
              <a:ext cx="2122016" cy="408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2000" b="1" dirty="0" err="1" smtClean="0">
                  <a:solidFill>
                    <a:schemeClr val="bg1"/>
                  </a:solidFill>
                </a:rPr>
                <a:t>Researchers</a:t>
              </a:r>
              <a:endParaRPr lang="en-GB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849751" y="1170444"/>
            <a:ext cx="2142976" cy="1881684"/>
            <a:chOff x="5849751" y="1226666"/>
            <a:chExt cx="2142976" cy="1881684"/>
          </a:xfrm>
        </p:grpSpPr>
        <p:sp>
          <p:nvSpPr>
            <p:cNvPr id="26" name="Flowchart: Connector 25"/>
            <p:cNvSpPr/>
            <p:nvPr/>
          </p:nvSpPr>
          <p:spPr>
            <a:xfrm>
              <a:off x="5962464" y="1226666"/>
              <a:ext cx="1980000" cy="1881684"/>
            </a:xfrm>
            <a:prstGeom prst="flowChartConnector">
              <a:avLst/>
            </a:prstGeom>
            <a:solidFill>
              <a:srgbClr val="2D5EC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 sz="2000" b="1" dirty="0">
                <a:solidFill>
                  <a:schemeClr val="accent3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849751" y="1629529"/>
              <a:ext cx="2142976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fr-BE" sz="21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fr-BE" sz="2100" b="1" dirty="0" smtClean="0">
                  <a:solidFill>
                    <a:schemeClr val="bg1"/>
                  </a:solidFill>
                </a:rPr>
                <a:t> </a:t>
              </a:r>
              <a:r>
                <a:rPr lang="fr-BE" sz="2100" b="1" dirty="0" smtClean="0">
                  <a:solidFill>
                    <a:schemeClr val="bg1"/>
                  </a:solidFill>
                </a:rPr>
                <a:t>Businesses</a:t>
              </a:r>
              <a:endParaRPr lang="fr-BE" sz="2100" b="1" dirty="0" smtClean="0">
                <a:solidFill>
                  <a:schemeClr val="bg1"/>
                </a:solidFill>
              </a:endParaRPr>
            </a:p>
            <a:p>
              <a:pPr algn="ctr"/>
              <a:endParaRPr lang="en-GB" sz="21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4205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/>
          <a:stretch/>
        </p:blipFill>
        <p:spPr>
          <a:xfrm>
            <a:off x="0" y="620688"/>
            <a:ext cx="9107488" cy="5470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U:\Internal Communication\Eurostat INFOS\2018\2-Experimental statistics June 2018\PHOTOS\statistics-810024_960_72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553" y="1388367"/>
            <a:ext cx="6101373" cy="430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95535" y="559612"/>
            <a:ext cx="8475265" cy="576000"/>
          </a:xfrm>
          <a:prstGeom prst="roundRect">
            <a:avLst/>
          </a:prstGeom>
          <a:solidFill>
            <a:srgbClr val="13317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indent="0" algn="ctr">
              <a:buNone/>
            </a:pPr>
            <a:r>
              <a:rPr lang="en-GB" sz="2400" b="1" dirty="0" smtClean="0"/>
              <a:t>However, there </a:t>
            </a:r>
            <a:r>
              <a:rPr lang="en-GB" sz="2400" b="1" dirty="0"/>
              <a:t>is </a:t>
            </a:r>
            <a:r>
              <a:rPr lang="en-GB" sz="2400" b="1" dirty="0" smtClean="0"/>
              <a:t>no </a:t>
            </a:r>
            <a:r>
              <a:rPr lang="en-GB" sz="2400" b="1" dirty="0"/>
              <a:t>'one-size-fits-all' solution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4"/>
          <a:stretch/>
        </p:blipFill>
        <p:spPr>
          <a:xfrm>
            <a:off x="23091" y="4221088"/>
            <a:ext cx="912091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390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/>
          <a:stretch/>
        </p:blipFill>
        <p:spPr>
          <a:xfrm>
            <a:off x="0" y="620688"/>
            <a:ext cx="9107488" cy="5470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ed Rectangle 4"/>
          <p:cNvSpPr/>
          <p:nvPr/>
        </p:nvSpPr>
        <p:spPr bwMode="auto">
          <a:xfrm>
            <a:off x="1403648" y="476736"/>
            <a:ext cx="6552728" cy="576000"/>
          </a:xfrm>
          <a:prstGeom prst="roundRect">
            <a:avLst/>
          </a:prstGeom>
          <a:solidFill>
            <a:srgbClr val="13317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2400" dirty="0" smtClean="0"/>
              <a:t>Our response</a:t>
            </a:r>
            <a:endParaRPr lang="en-US" altLang="en-US" sz="2400" kern="0" dirty="0">
              <a:solidFill>
                <a:srgbClr val="FFFFFF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619672" y="1445083"/>
            <a:ext cx="6120680" cy="4108228"/>
            <a:chOff x="539552" y="1239707"/>
            <a:chExt cx="6120680" cy="4108228"/>
          </a:xfrm>
        </p:grpSpPr>
        <p:grpSp>
          <p:nvGrpSpPr>
            <p:cNvPr id="15" name="Group 14"/>
            <p:cNvGrpSpPr/>
            <p:nvPr/>
          </p:nvGrpSpPr>
          <p:grpSpPr>
            <a:xfrm>
              <a:off x="1403648" y="1496708"/>
              <a:ext cx="5256584" cy="3633704"/>
              <a:chOff x="2699792" y="1518060"/>
              <a:chExt cx="5256584" cy="3633704"/>
            </a:xfrm>
            <a:solidFill>
              <a:srgbClr val="0084DE"/>
            </a:solidFill>
          </p:grpSpPr>
          <p:sp>
            <p:nvSpPr>
              <p:cNvPr id="8" name="Rounded Rectangle 7"/>
              <p:cNvSpPr/>
              <p:nvPr/>
            </p:nvSpPr>
            <p:spPr bwMode="auto">
              <a:xfrm>
                <a:off x="2699792" y="1518060"/>
                <a:ext cx="5256584" cy="5040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r>
                  <a:rPr lang="en-GB" sz="2000" dirty="0"/>
                  <a:t>Revamped website and data base</a:t>
                </a:r>
              </a:p>
            </p:txBody>
          </p:sp>
          <p:sp>
            <p:nvSpPr>
              <p:cNvPr id="9" name="Rounded Rectangle 8"/>
              <p:cNvSpPr/>
              <p:nvPr/>
            </p:nvSpPr>
            <p:spPr bwMode="auto">
              <a:xfrm>
                <a:off x="2699792" y="2144001"/>
                <a:ext cx="3024336" cy="5040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r>
                  <a:rPr lang="en-GB" sz="2000" dirty="0"/>
                  <a:t>Daily news section </a:t>
                </a:r>
              </a:p>
            </p:txBody>
          </p:sp>
          <p:sp>
            <p:nvSpPr>
              <p:cNvPr id="10" name="Rounded Rectangle 9"/>
              <p:cNvSpPr/>
              <p:nvPr/>
            </p:nvSpPr>
            <p:spPr bwMode="auto">
              <a:xfrm>
                <a:off x="2699792" y="2769942"/>
                <a:ext cx="4320480" cy="5040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r>
                  <a:rPr lang="en-GB" sz="2000" dirty="0"/>
                  <a:t>Investment in social media</a:t>
                </a:r>
              </a:p>
            </p:txBody>
          </p:sp>
          <p:sp>
            <p:nvSpPr>
              <p:cNvPr id="11" name="Rounded Rectangle 10"/>
              <p:cNvSpPr/>
              <p:nvPr/>
            </p:nvSpPr>
            <p:spPr bwMode="auto">
              <a:xfrm>
                <a:off x="2699792" y="3395883"/>
                <a:ext cx="3096344" cy="5040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r>
                  <a:rPr lang="en-GB" sz="2000" dirty="0"/>
                  <a:t>Digital publications</a:t>
                </a:r>
              </a:p>
            </p:txBody>
          </p:sp>
          <p:sp>
            <p:nvSpPr>
              <p:cNvPr id="12" name="Rounded Rectangle 11"/>
              <p:cNvSpPr/>
              <p:nvPr/>
            </p:nvSpPr>
            <p:spPr bwMode="auto">
              <a:xfrm>
                <a:off x="2699792" y="4021824"/>
                <a:ext cx="5256584" cy="5040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r>
                  <a:rPr lang="en-GB" sz="2000" dirty="0"/>
                  <a:t>Interactive data visualisations</a:t>
                </a:r>
              </a:p>
            </p:txBody>
          </p:sp>
          <p:sp>
            <p:nvSpPr>
              <p:cNvPr id="13" name="Rounded Rectangle 12"/>
              <p:cNvSpPr/>
              <p:nvPr/>
            </p:nvSpPr>
            <p:spPr bwMode="auto">
              <a:xfrm>
                <a:off x="2699792" y="4647764"/>
                <a:ext cx="5256584" cy="5040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r>
                  <a:rPr lang="en-GB" sz="2000" dirty="0"/>
                  <a:t>Direct contact with our users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539552" y="1239707"/>
              <a:ext cx="939047" cy="4108228"/>
              <a:chOff x="539552" y="1239707"/>
              <a:chExt cx="939047" cy="4108228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9552" y="1239707"/>
                <a:ext cx="939047" cy="939047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9552" y="1873543"/>
                <a:ext cx="939047" cy="939047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9552" y="2507379"/>
                <a:ext cx="939047" cy="939047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9552" y="3141215"/>
                <a:ext cx="939047" cy="939047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9552" y="3775051"/>
                <a:ext cx="939047" cy="939047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9552" y="4408888"/>
                <a:ext cx="939047" cy="93904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4149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359</TotalTime>
  <Words>383</Words>
  <Application>Microsoft Office PowerPoint</Application>
  <PresentationFormat>On-screen Show (4:3)</PresentationFormat>
  <Paragraphs>106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Blank</vt:lpstr>
      <vt:lpstr>Putting users first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Modernising our publications: going digital</vt:lpstr>
      <vt:lpstr>PowerPoint Presentation</vt:lpstr>
      <vt:lpstr>PowerPoint Presentation</vt:lpstr>
      <vt:lpstr>PowerPoint Presentation</vt:lpstr>
      <vt:lpstr>Testing new products with users</vt:lpstr>
      <vt:lpstr>PowerPoint Presentation</vt:lpstr>
      <vt:lpstr>Sharing tools: a success story in Bulgaria</vt:lpstr>
      <vt:lpstr> 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Putting users first</dc:title>
  <dc:creator>AUGUSTYNIAK Lukasz (ESTAT)</dc:creator>
  <cp:lastModifiedBy>AUGUSTYNIAK Lukasz (ESTAT)</cp:lastModifiedBy>
  <cp:revision>31</cp:revision>
  <dcterms:created xsi:type="dcterms:W3CDTF">2018-06-18T10:23:18Z</dcterms:created>
  <dcterms:modified xsi:type="dcterms:W3CDTF">2018-06-20T08:24:51Z</dcterms:modified>
</cp:coreProperties>
</file>