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media/image1.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96" r:id="rId3"/>
    <p:sldId id="297" r:id="rId4"/>
    <p:sldId id="280" r:id="rId5"/>
    <p:sldId id="293" r:id="rId6"/>
    <p:sldId id="287" r:id="rId7"/>
    <p:sldId id="283" r:id="rId8"/>
    <p:sldId id="294" r:id="rId9"/>
    <p:sldId id="298" r:id="rId10"/>
    <p:sldId id="282" r:id="rId11"/>
    <p:sldId id="29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B"/>
    <a:srgbClr val="FABD05"/>
    <a:srgbClr val="5ED3E7"/>
    <a:srgbClr val="FD6339"/>
    <a:srgbClr val="7AB7E8"/>
    <a:srgbClr val="F5F7F9"/>
    <a:srgbClr val="103754"/>
    <a:srgbClr val="FFFFFF"/>
    <a:srgbClr val="B0DFA1"/>
    <a:srgbClr val="20C9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69" d="100"/>
          <a:sy n="69" d="100"/>
        </p:scale>
        <p:origin x="-102" y="-138"/>
      </p:cViewPr>
      <p:guideLst>
        <p:guide orient="horz" pos="215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Lenovo\Downloads\bezcelno-scrollvane.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Lenovo\Downloads\&#1094;&#1077;&#1083;&#1077;&#1074;&#1086;-&#1089;&#1098;&#1088;&#1092;&#1080;&#1088;&#1072;&#1085;&#107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n-US" sz="1600" b="1" i="0" u="none" strike="noStrike" kern="1200" cap="none" spc="20" baseline="0">
                <a:solidFill>
                  <a:srgbClr val="0054AB"/>
                </a:solidFill>
                <a:latin typeface="+mn-lt"/>
                <a:ea typeface="+mn-ea"/>
                <a:cs typeface="+mn-cs"/>
              </a:defRPr>
            </a:pPr>
            <a:r>
              <a:rPr lang="bg-BG" altLang="en-US" sz="1600" b="1">
                <a:solidFill>
                  <a:srgbClr val="0054AB"/>
                </a:solidFill>
              </a:rPr>
              <a:t>Лица, сърфиращи безцелно</a:t>
            </a:r>
            <a:endParaRPr lang="bg-BG" altLang="en-US" sz="1600" b="1">
              <a:solidFill>
                <a:srgbClr val="0054AB"/>
              </a:solidFill>
            </a:endParaRPr>
          </a:p>
        </c:rich>
      </c:tx>
      <c:layout/>
      <c:overlay val="0"/>
      <c:spPr>
        <a:noFill/>
        <a:ln>
          <a:noFill/>
        </a:ln>
        <a:effectLst/>
      </c:spPr>
    </c:title>
    <c:autoTitleDeleted val="0"/>
    <c:plotArea>
      <c:layout/>
      <c:barChart>
        <c:barDir val="col"/>
        <c:grouping val="clustered"/>
        <c:varyColors val="0"/>
        <c:ser>
          <c:idx val="0"/>
          <c:order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0" vertOverflow="ellipsis" vert="horz" wrap="square" lIns="38100" tIns="19050" rIns="38100" bIns="19050" anchor="ctr" anchorCtr="1"/>
              <a:lstStyle/>
              <a:p>
                <a:pPr>
                  <a:defRPr lang="en-US" sz="1600" b="1"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'[bezcelno-scrollvane.xlsx]Sheet0'!$B$2:$D$2</c:f>
              <c:strCache>
                <c:ptCount val="3"/>
                <c:pt idx="0">
                  <c:v>2020</c:v>
                </c:pt>
                <c:pt idx="1">
                  <c:v>2021</c:v>
                </c:pt>
                <c:pt idx="2">
                  <c:v>2022</c:v>
                </c:pt>
              </c:strCache>
            </c:strRef>
          </c:cat>
          <c:val>
            <c:numRef>
              <c:f>'[bezcelno-scrollvane.xlsx]Sheet0'!$B$3:$D$3</c:f>
              <c:numCache>
                <c:formatCode>0.0</c:formatCode>
                <c:ptCount val="3"/>
                <c:pt idx="0">
                  <c:v>54.7</c:v>
                </c:pt>
                <c:pt idx="1">
                  <c:v>60</c:v>
                </c:pt>
                <c:pt idx="2">
                  <c:v>63.4</c:v>
                </c:pt>
              </c:numCache>
            </c:numRef>
          </c:val>
        </c:ser>
        <c:dLbls>
          <c:showLegendKey val="0"/>
          <c:showVal val="1"/>
          <c:showCatName val="0"/>
          <c:showSerName val="0"/>
          <c:showPercent val="0"/>
          <c:showBubbleSize val="0"/>
        </c:dLbls>
        <c:gapWidth val="100"/>
        <c:overlap val="-24"/>
        <c:axId val="111685632"/>
        <c:axId val="111687168"/>
      </c:barChart>
      <c:catAx>
        <c:axId val="1116856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en-US" sz="1400" b="0" i="0" u="none" strike="noStrike" kern="1200" baseline="0">
                <a:solidFill>
                  <a:schemeClr val="tx1"/>
                </a:solidFill>
                <a:latin typeface="+mn-lt"/>
                <a:ea typeface="+mn-ea"/>
                <a:cs typeface="+mn-cs"/>
              </a:defRPr>
            </a:pPr>
          </a:p>
        </c:txPr>
        <c:crossAx val="111687168"/>
        <c:crosses val="autoZero"/>
        <c:auto val="1"/>
        <c:lblAlgn val="ctr"/>
        <c:lblOffset val="100"/>
        <c:noMultiLvlLbl val="0"/>
      </c:catAx>
      <c:valAx>
        <c:axId val="1116871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0" vertOverflow="ellipsis" vert="horz" wrap="square" anchor="ctr" anchorCtr="1"/>
          <a:lstStyle/>
          <a:p>
            <a:pPr>
              <a:defRPr lang="en-US" sz="1400" b="0" i="0" u="none" strike="noStrike" kern="1200" baseline="0">
                <a:solidFill>
                  <a:schemeClr val="tx1"/>
                </a:solidFill>
                <a:latin typeface="+mn-lt"/>
                <a:ea typeface="+mn-ea"/>
                <a:cs typeface="+mn-cs"/>
              </a:defRPr>
            </a:pPr>
          </a:p>
        </c:txPr>
        <c:crossAx val="11168563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en-US" sz="1000" b="1"/>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n-US" sz="1600" b="1" i="0" u="none" strike="noStrike" kern="1200" cap="none" spc="20" baseline="0">
                <a:solidFill>
                  <a:schemeClr val="tx1"/>
                </a:solidFill>
                <a:latin typeface="+mn-lt"/>
                <a:ea typeface="+mn-ea"/>
                <a:cs typeface="+mn-cs"/>
              </a:defRPr>
            </a:pPr>
            <a:r>
              <a:rPr lang="ru-RU" sz="1600" b="1" dirty="0">
                <a:solidFill>
                  <a:srgbClr val="0054AB"/>
                </a:solidFill>
              </a:rPr>
              <a:t>Лица, използващи целево интернет сърфиране</a:t>
            </a:r>
            <a:endParaRPr lang="ru-RU" sz="1600" b="1" dirty="0">
              <a:solidFill>
                <a:srgbClr val="0054AB"/>
              </a:solidFill>
            </a:endParaRPr>
          </a:p>
          <a:p>
            <a:pPr defTabSz="914400">
              <a:defRPr lang="en-US" sz="1600" b="1" i="0" u="none" strike="noStrike" kern="1200" cap="none" spc="20" baseline="0">
                <a:solidFill>
                  <a:schemeClr val="tx1"/>
                </a:solidFill>
                <a:latin typeface="+mn-lt"/>
                <a:ea typeface="+mn-ea"/>
                <a:cs typeface="+mn-cs"/>
              </a:defRPr>
            </a:pPr>
            <a:endParaRPr lang="ru-RU" sz="1600" b="1" dirty="0">
              <a:solidFill>
                <a:schemeClr val="tx1"/>
              </a:solidFill>
            </a:endParaRPr>
          </a:p>
        </c:rich>
      </c:tx>
      <c:layout/>
      <c:overlay val="0"/>
      <c:spPr>
        <a:noFill/>
        <a:ln>
          <a:noFill/>
        </a:ln>
        <a:effectLst/>
      </c:spPr>
    </c:title>
    <c:autoTitleDeleted val="0"/>
    <c:plotArea>
      <c:layout/>
      <c:barChart>
        <c:barDir val="col"/>
        <c:grouping val="clustered"/>
        <c:varyColors val="0"/>
        <c:ser>
          <c:idx val="0"/>
          <c:order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0" vertOverflow="ellipsis" vert="horz" wrap="square" lIns="38100" tIns="19050" rIns="38100" bIns="19050" anchor="ctr" anchorCtr="1"/>
              <a:lstStyle/>
              <a:p>
                <a:pPr>
                  <a:defRPr lang="en-US" sz="1400" b="1"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'[целево-сърфиране.xlsx]Sheet0'!$B$2:$D$2</c:f>
              <c:strCache>
                <c:ptCount val="3"/>
                <c:pt idx="0">
                  <c:v>2020</c:v>
                </c:pt>
                <c:pt idx="1">
                  <c:v>2021</c:v>
                </c:pt>
                <c:pt idx="2">
                  <c:v>2022</c:v>
                </c:pt>
              </c:strCache>
            </c:strRef>
          </c:cat>
          <c:val>
            <c:numRef>
              <c:f>'[целево-сърфиране.xlsx]Sheet0'!$B$3:$D$3</c:f>
              <c:numCache>
                <c:formatCode>0.0</c:formatCode>
                <c:ptCount val="3"/>
                <c:pt idx="0">
                  <c:v>50</c:v>
                </c:pt>
                <c:pt idx="1">
                  <c:v>45.7</c:v>
                </c:pt>
                <c:pt idx="2">
                  <c:v>60.2</c:v>
                </c:pt>
              </c:numCache>
            </c:numRef>
          </c:val>
        </c:ser>
        <c:dLbls>
          <c:showLegendKey val="0"/>
          <c:showVal val="1"/>
          <c:showCatName val="0"/>
          <c:showSerName val="0"/>
          <c:showPercent val="0"/>
          <c:showBubbleSize val="0"/>
        </c:dLbls>
        <c:gapWidth val="100"/>
        <c:overlap val="-24"/>
        <c:axId val="112505984"/>
        <c:axId val="112507520"/>
      </c:barChart>
      <c:catAx>
        <c:axId val="11250598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en-US" sz="1400" b="0" i="0" u="none" strike="noStrike" kern="1200" baseline="0">
                <a:solidFill>
                  <a:schemeClr val="tx1"/>
                </a:solidFill>
                <a:latin typeface="+mn-lt"/>
                <a:ea typeface="+mn-ea"/>
                <a:cs typeface="+mn-cs"/>
              </a:defRPr>
            </a:pPr>
          </a:p>
        </c:txPr>
        <c:crossAx val="112507520"/>
        <c:crosses val="autoZero"/>
        <c:auto val="1"/>
        <c:lblAlgn val="ctr"/>
        <c:lblOffset val="100"/>
        <c:noMultiLvlLbl val="0"/>
      </c:catAx>
      <c:valAx>
        <c:axId val="1125075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0" vertOverflow="ellipsis" vert="horz" wrap="square" anchor="ctr" anchorCtr="1"/>
          <a:lstStyle/>
          <a:p>
            <a:pPr>
              <a:defRPr lang="en-US" sz="1400" b="0" i="0" u="none" strike="noStrike" kern="1200" baseline="0">
                <a:solidFill>
                  <a:schemeClr val="tx1"/>
                </a:solidFill>
                <a:latin typeface="+mn-lt"/>
                <a:ea typeface="+mn-ea"/>
                <a:cs typeface="+mn-cs"/>
              </a:defRPr>
            </a:pPr>
          </a:p>
        </c:txPr>
        <c:crossAx val="11250598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en-US"/>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6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EE260A1-4BD8-44E1-969C-0C87BE4288EB}" type="doc">
      <dgm:prSet loTypeId="urn:microsoft.com/office/officeart/2008/layout/CircularPictureCallout#9" loCatId="picture" qsTypeId="urn:microsoft.com/office/officeart/2005/8/quickstyle/simple1#1" qsCatId="simple" csTypeId="urn:microsoft.com/office/officeart/2005/8/colors/accent1_2#1" csCatId="accent1" phldr="1"/>
      <dgm:spPr/>
    </dgm:pt>
    <dgm:pt modelId="{5BDB4558-6B96-4F55-BF3E-23C998FEF79A}">
      <dgm:prSet phldrT="[Текст]" custT="1"/>
      <dgm:spPr/>
      <dgm:t>
        <a:bodyPr/>
        <a:lstStyle/>
        <a:p>
          <a:r>
            <a:rPr lang="en-US" sz="1400" b="1" dirty="0">
              <a:solidFill>
                <a:srgbClr val="00B050"/>
              </a:solidFill>
            </a:rPr>
            <a:t>DATATHON</a:t>
          </a:r>
          <a:r>
            <a:rPr lang="bg-BG" sz="1400" b="1" dirty="0">
              <a:solidFill>
                <a:srgbClr val="00B050"/>
              </a:solidFill>
            </a:rPr>
            <a:t> 2023</a:t>
          </a:r>
          <a:endParaRPr lang="bg-BG" sz="1400" b="1" dirty="0">
            <a:solidFill>
              <a:srgbClr val="00B050"/>
            </a:solidFill>
            <a:latin typeface="Trebuchet MS" panose="020B0603020202020204" pitchFamily="34" charset="0"/>
          </a:endParaRPr>
        </a:p>
      </dgm:t>
    </dgm:pt>
    <dgm:pt modelId="{79A17210-D7D5-454C-984C-1691789D4908}" cxnId="{2A70F7DE-D1B7-457D-8D07-8FDC159DA19E}" type="parTrans">
      <dgm:prSet/>
      <dgm:spPr/>
      <dgm:t>
        <a:bodyPr/>
        <a:lstStyle/>
        <a:p>
          <a:endParaRPr lang="bg-BG"/>
        </a:p>
      </dgm:t>
    </dgm:pt>
    <dgm:pt modelId="{051A8515-A26B-4B6C-B868-3C91EAEDE386}" cxnId="{2A70F7DE-D1B7-457D-8D07-8FDC159DA19E}" type="sibTrans">
      <dgm:prSet/>
      <dgm:spPr>
        <a:blipFill>
          <a:blip xmlns:r="http://schemas.openxmlformats.org/officeDocument/2006/relationships" r:embed="rId1"/>
          <a:srcRect/>
          <a:stretch>
            <a:fillRect/>
          </a:stretch>
        </a:blipFill>
        <a:ln>
          <a:noFill/>
        </a:ln>
      </dgm:spPr>
      <dgm:t>
        <a:bodyPr/>
        <a:lstStyle/>
        <a:p>
          <a:endParaRPr lang="bg-BG" dirty="0"/>
        </a:p>
      </dgm:t>
    </dgm:pt>
    <dgm:pt modelId="{0AE853AB-27FC-42E7-8F48-C81926F743BA}" type="pres">
      <dgm:prSet presAssocID="{2EE260A1-4BD8-44E1-969C-0C87BE4288EB}" presName="Name0" presStyleCnt="0">
        <dgm:presLayoutVars>
          <dgm:chMax val="7"/>
          <dgm:chPref val="7"/>
          <dgm:dir/>
        </dgm:presLayoutVars>
      </dgm:prSet>
      <dgm:spPr/>
    </dgm:pt>
    <dgm:pt modelId="{243F75C6-B50E-4B06-847C-21C459405E70}" type="pres">
      <dgm:prSet presAssocID="{2EE260A1-4BD8-44E1-969C-0C87BE4288EB}" presName="Name1" presStyleCnt="0"/>
      <dgm:spPr/>
    </dgm:pt>
    <dgm:pt modelId="{A2787800-9F3D-40BA-BA8C-665DA8E0D4CA}" type="pres">
      <dgm:prSet presAssocID="{051A8515-A26B-4B6C-B868-3C91EAEDE386}" presName="picture_1" presStyleCnt="0"/>
      <dgm:spPr/>
    </dgm:pt>
    <dgm:pt modelId="{63D35608-E330-44DA-BC90-BE765CC85B04}" type="pres">
      <dgm:prSet presAssocID="{051A8515-A26B-4B6C-B868-3C91EAEDE386}" presName="pictureRepeatNode" presStyleLbl="alignImgPlace1" presStyleIdx="0" presStyleCnt="1" custScaleX="200000" custScaleY="198667" custLinFactNeighborY="1160"/>
      <dgm:spPr/>
      <dgm:t>
        <a:bodyPr/>
        <a:lstStyle/>
        <a:p>
          <a:endParaRPr lang="bg-BG"/>
        </a:p>
      </dgm:t>
    </dgm:pt>
    <dgm:pt modelId="{C64BEDE8-10BC-4E49-9A48-FE00B20CC432}" type="pres">
      <dgm:prSet presAssocID="{5BDB4558-6B96-4F55-BF3E-23C998FEF79A}" presName="text_1" presStyleLbl="node1" presStyleIdx="0" presStyleCnt="0" custScaleX="242499" custScaleY="67662" custLinFactNeighborX="10341" custLinFactNeighborY="2285">
        <dgm:presLayoutVars>
          <dgm:bulletEnabled val="1"/>
        </dgm:presLayoutVars>
      </dgm:prSet>
      <dgm:spPr/>
      <dgm:t>
        <a:bodyPr/>
        <a:lstStyle/>
        <a:p>
          <a:endParaRPr lang="bg-BG"/>
        </a:p>
      </dgm:t>
    </dgm:pt>
  </dgm:ptLst>
  <dgm:cxnLst>
    <dgm:cxn modelId="{6F412FB8-6D23-4AC9-829C-8369BC973DB1}" type="presOf" srcId="{2EE260A1-4BD8-44E1-969C-0C87BE4288EB}" destId="{0AE853AB-27FC-42E7-8F48-C81926F743BA}" srcOrd="0" destOrd="0" presId="urn:microsoft.com/office/officeart/2008/layout/CircularPictureCallout#9"/>
    <dgm:cxn modelId="{70BCE937-B110-4CC8-AB0A-87E962311E26}" type="presOf" srcId="{5BDB4558-6B96-4F55-BF3E-23C998FEF79A}" destId="{C64BEDE8-10BC-4E49-9A48-FE00B20CC432}" srcOrd="0" destOrd="0" presId="urn:microsoft.com/office/officeart/2008/layout/CircularPictureCallout#9"/>
    <dgm:cxn modelId="{4EA9ECD5-54AA-4E81-B0C7-DBBBBEB74BBF}" type="presOf" srcId="{051A8515-A26B-4B6C-B868-3C91EAEDE386}" destId="{63D35608-E330-44DA-BC90-BE765CC85B04}" srcOrd="0" destOrd="0" presId="urn:microsoft.com/office/officeart/2008/layout/CircularPictureCallout#9"/>
    <dgm:cxn modelId="{2A70F7DE-D1B7-457D-8D07-8FDC159DA19E}" srcId="{2EE260A1-4BD8-44E1-969C-0C87BE4288EB}" destId="{5BDB4558-6B96-4F55-BF3E-23C998FEF79A}" srcOrd="0" destOrd="0" parTransId="{79A17210-D7D5-454C-984C-1691789D4908}" sibTransId="{051A8515-A26B-4B6C-B868-3C91EAEDE386}"/>
    <dgm:cxn modelId="{6674A0F4-B7B5-42A8-8AA4-4C11B939C9E9}" type="presParOf" srcId="{0AE853AB-27FC-42E7-8F48-C81926F743BA}" destId="{243F75C6-B50E-4B06-847C-21C459405E70}" srcOrd="0" destOrd="0" presId="urn:microsoft.com/office/officeart/2008/layout/CircularPictureCallout#9"/>
    <dgm:cxn modelId="{7607DF91-52E6-447A-84F3-AF72718B7699}" type="presParOf" srcId="{243F75C6-B50E-4B06-847C-21C459405E70}" destId="{A2787800-9F3D-40BA-BA8C-665DA8E0D4CA}" srcOrd="0" destOrd="0" presId="urn:microsoft.com/office/officeart/2008/layout/CircularPictureCallout#9"/>
    <dgm:cxn modelId="{0DDEF665-1F26-43C6-9F92-5224CE1C0DEB}" type="presParOf" srcId="{A2787800-9F3D-40BA-BA8C-665DA8E0D4CA}" destId="{63D35608-E330-44DA-BC90-BE765CC85B04}" srcOrd="0" destOrd="0" presId="urn:microsoft.com/office/officeart/2008/layout/CircularPictureCallout#9"/>
    <dgm:cxn modelId="{E300E887-AFCC-4983-AE6C-E6A7CCF634E8}" type="presParOf" srcId="{243F75C6-B50E-4B06-847C-21C459405E70}" destId="{C64BEDE8-10BC-4E49-9A48-FE00B20CC432}" srcOrd="1" destOrd="0" presId="urn:microsoft.com/office/officeart/2008/layout/CircularPictureCallout#9"/>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3068955" cy="1534478"/>
        <a:chOff x="0" y="0"/>
        <a:chExt cx="3068955" cy="1534478"/>
      </a:xfrm>
    </dsp:grpSpPr>
    <dsp:sp modelId="{63D35608-E330-44DA-BC90-BE765CC85B04}">
      <dsp:nvSpPr>
        <dsp:cNvPr id="3" name="Oval 2"/>
        <dsp:cNvSpPr/>
      </dsp:nvSpPr>
      <dsp:spPr bwMode="white">
        <a:xfrm>
          <a:off x="767239" y="769531"/>
          <a:ext cx="1534478" cy="1534478"/>
        </a:xfrm>
        <a:prstGeom prst="ellipse">
          <a:avLst/>
        </a:prstGeom>
        <a:blipFill>
          <a:blip r:embed="rId1"/>
          <a:srcRect/>
          <a:stretch>
            <a:fillRect/>
          </a:stretch>
        </a:blipFill>
        <a:ln>
          <a:noFill/>
        </a:ln>
      </dsp:spPr>
      <dsp:style>
        <a:lnRef idx="2">
          <a:schemeClr val="lt1"/>
        </a:lnRef>
        <a:fillRef idx="1">
          <a:schemeClr val="accent1">
            <a:tint val="50000"/>
          </a:schemeClr>
        </a:fillRef>
        <a:effectRef idx="0">
          <a:scrgbClr r="0" g="0" b="0"/>
        </a:effectRef>
        <a:fontRef idx="minor"/>
      </dsp:style>
      <dsp:txXfrm>
        <a:off x="767239" y="769531"/>
        <a:ext cx="1534478" cy="1534478"/>
      </dsp:txXfrm>
    </dsp:sp>
    <dsp:sp modelId="{C64BEDE8-10BC-4E49-9A48-FE00B20CC432}">
      <dsp:nvSpPr>
        <dsp:cNvPr id="4" name="Rectangles 3"/>
        <dsp:cNvSpPr/>
      </dsp:nvSpPr>
      <dsp:spPr bwMode="white">
        <a:xfrm>
          <a:off x="1085323" y="1592480"/>
          <a:ext cx="982066" cy="506378"/>
        </a:xfrm>
        <a:prstGeom prst="rect">
          <a:avLst/>
        </a:prstGeom>
        <a:noFill/>
        <a:ln>
          <a:noFill/>
        </a:ln>
      </dsp:spPr>
      <dsp:style>
        <a:lnRef idx="2">
          <a:scrgbClr r="0" g="0" b="0"/>
        </a:lnRef>
        <a:fillRef idx="1">
          <a:scrgbClr r="0" g="0" b="0"/>
        </a:fillRef>
        <a:effectRef idx="0">
          <a:scrgbClr r="0" g="0" b="0"/>
        </a:effectRef>
        <a:fontRef idx="minor">
          <a:schemeClr val="lt1"/>
        </a:fontRef>
      </dsp:style>
      <dsp:txBody>
        <a:bodyPr lIns="0" tIns="0" rIns="0" bIns="0" anchor="b"/>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400" b="1" dirty="0">
              <a:solidFill>
                <a:srgbClr val="00B050"/>
              </a:solidFill>
            </a:rPr>
            <a:t>DATATHON</a:t>
          </a:r>
          <a:r>
            <a:rPr lang="bg-BG" sz="1400" b="1" dirty="0">
              <a:solidFill>
                <a:srgbClr val="00B050"/>
              </a:solidFill>
            </a:rPr>
            <a:t> 2023</a:t>
          </a:r>
          <a:endParaRPr lang="bg-BG" sz="1400" b="1" dirty="0">
            <a:solidFill>
              <a:srgbClr val="00B050"/>
            </a:solidFill>
            <a:latin typeface="Trebuchet MS" panose="020B0603020202020204" pitchFamily="34" charset="0"/>
          </a:endParaRPr>
        </a:p>
      </dsp:txBody>
      <dsp:txXfrm>
        <a:off x="1085323" y="1592480"/>
        <a:ext cx="982066" cy="506378"/>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9">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rSet qsTypeId="urn:microsoft.com/office/officeart/2005/8/quickstyle/simple5"/>
        </dgm:pt>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diagramQuickStyle" Target="../diagrams/quickStyle1.xml"/><Relationship Id="rId8" Type="http://schemas.openxmlformats.org/officeDocument/2006/relationships/diagramLayout" Target="../diagrams/layout1.xml"/><Relationship Id="rId7" Type="http://schemas.openxmlformats.org/officeDocument/2006/relationships/diagramData" Target="../diagrams/data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 Id="rId3" Type="http://schemas.openxmlformats.org/officeDocument/2006/relationships/image" Target="../media/image3.png"/><Relationship Id="rId23" Type="http://schemas.openxmlformats.org/officeDocument/2006/relationships/slideLayout" Target="../slideLayouts/slideLayout1.xml"/><Relationship Id="rId22" Type="http://schemas.openxmlformats.org/officeDocument/2006/relationships/image" Target="../media/image12.png"/><Relationship Id="rId21" Type="http://schemas.microsoft.com/office/2007/relationships/media" Target="file:///C:\Users\PC3\Downloads\uplifting-amp-upbeat-technology-corporate-141352%20(1).mp3" TargetMode="External"/><Relationship Id="rId20" Type="http://schemas.openxmlformats.org/officeDocument/2006/relationships/audio" Target="file:///C:\Users\PC3\Downloads\uplifting-amp-upbeat-technology-corporate-141352%20(1).mp3" TargetMode="External"/><Relationship Id="rId2" Type="http://schemas.openxmlformats.org/officeDocument/2006/relationships/image" Target="../media/image2.jpeg"/><Relationship Id="rId19" Type="http://schemas.openxmlformats.org/officeDocument/2006/relationships/image" Target="../media/image11.png"/><Relationship Id="rId18" Type="http://schemas.microsoft.com/office/2007/relationships/media" Target="../media/media1.mp3"/><Relationship Id="rId17" Type="http://schemas.openxmlformats.org/officeDocument/2006/relationships/audio" Target="../media/media1.mp3"/><Relationship Id="rId16" Type="http://schemas.openxmlformats.org/officeDocument/2006/relationships/image" Target="../media/image10.png"/><Relationship Id="rId15" Type="http://schemas.openxmlformats.org/officeDocument/2006/relationships/image" Target="../media/image1.svg"/><Relationship Id="rId14" Type="http://schemas.openxmlformats.org/officeDocument/2006/relationships/image" Target="../media/image9.png"/><Relationship Id="rId13" Type="http://schemas.openxmlformats.org/officeDocument/2006/relationships/image" Target="../media/image8.png"/><Relationship Id="rId12" Type="http://schemas.openxmlformats.org/officeDocument/2006/relationships/image" Target="../media/image7.png"/><Relationship Id="rId11" Type="http://schemas.microsoft.com/office/2007/relationships/diagramDrawing" Target="../diagrams/drawing1.xml"/><Relationship Id="rId10" Type="http://schemas.openxmlformats.org/officeDocument/2006/relationships/diagramColors" Target="../diagrams/colors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png"/><Relationship Id="rId1" Type="http://schemas.openxmlformats.org/officeDocument/2006/relationships/image" Target="../media/image58.png"/></Relationships>
</file>

<file path=ppt/slides/_rels/slide2.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14.png"/><Relationship Id="rId10" Type="http://schemas.openxmlformats.org/officeDocument/2006/relationships/slideLayout" Target="../slideLayouts/slideLayout1.xml"/><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chart" Target="../charts/chart2.xml"/><Relationship Id="rId1" Type="http://schemas.openxmlformats.org/officeDocument/2006/relationships/chart" Target="../charts/chart1.xml"/></Relationships>
</file>

<file path=ppt/slides/_rels/slide4.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jpeg"/><Relationship Id="rId11" Type="http://schemas.openxmlformats.org/officeDocument/2006/relationships/slideLayout" Target="../slideLayouts/slideLayout4.xml"/><Relationship Id="rId10" Type="http://schemas.openxmlformats.org/officeDocument/2006/relationships/image" Target="../media/image35.png"/><Relationship Id="rId1" Type="http://schemas.openxmlformats.org/officeDocument/2006/relationships/image" Target="../media/image26.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7.png"/><Relationship Id="rId7" Type="http://schemas.openxmlformats.org/officeDocument/2006/relationships/image" Target="../media/image56.png"/><Relationship Id="rId6" Type="http://schemas.microsoft.com/office/2007/relationships/media" Target="../media/media2.mp4"/><Relationship Id="rId5" Type="http://schemas.openxmlformats.org/officeDocument/2006/relationships/video" Target="../media/media2.mp4"/><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СТАТИСТИКА 2023\DATA THON\ЛОГО.png"/>
          <p:cNvPicPr>
            <a:picLocks noChangeAspect="1" noChangeArrowheads="1"/>
          </p:cNvPicPr>
          <p:nvPr/>
        </p:nvPicPr>
        <p:blipFill>
          <a:blip r:embed="rId1" cstate="print"/>
          <a:srcRect/>
          <a:stretch>
            <a:fillRect/>
          </a:stretch>
        </p:blipFill>
        <p:spPr bwMode="auto">
          <a:xfrm>
            <a:off x="0" y="430305"/>
            <a:ext cx="2958634" cy="2407024"/>
          </a:xfrm>
          <a:prstGeom prst="rect">
            <a:avLst/>
          </a:prstGeom>
          <a:noFill/>
        </p:spPr>
      </p:pic>
      <p:sp>
        <p:nvSpPr>
          <p:cNvPr id="2" name="Title 1"/>
          <p:cNvSpPr>
            <a:spLocks noGrp="1"/>
          </p:cNvSpPr>
          <p:nvPr>
            <p:ph type="ctrTitle"/>
          </p:nvPr>
        </p:nvSpPr>
        <p:spPr>
          <a:xfrm>
            <a:off x="2160249" y="1204840"/>
            <a:ext cx="8561781" cy="898696"/>
          </a:xfrm>
        </p:spPr>
        <p:txBody>
          <a:bodyPr>
            <a:normAutofit/>
          </a:bodyPr>
          <a:lstStyle/>
          <a:p>
            <a:r>
              <a:rPr lang="bg-BG" sz="2220" b="1" u="sng" dirty="0">
                <a:solidFill>
                  <a:srgbClr val="005DA2"/>
                </a:solidFill>
                <a:latin typeface="Calibri" panose="020F0502020204030204" charset="0"/>
                <a:cs typeface="Calibri" panose="020F0502020204030204" charset="0"/>
                <a:sym typeface="+mn-ea"/>
              </a:rPr>
              <a:t>Тема:</a:t>
            </a:r>
            <a:r>
              <a:rPr lang="bg-BG" sz="2220" b="1" dirty="0">
                <a:solidFill>
                  <a:srgbClr val="005DA2"/>
                </a:solidFill>
                <a:latin typeface="Calibri" panose="020F0502020204030204" charset="0"/>
                <a:cs typeface="Calibri" panose="020F0502020204030204" charset="0"/>
                <a:sym typeface="+mn-ea"/>
              </a:rPr>
              <a:t> Що е номофобия и анализ на данните за нея във възрастовите групи – 16-24 и 25-49 за България и Европейския съюз</a:t>
            </a:r>
            <a:endParaRPr lang="en-US" dirty="0">
              <a:solidFill>
                <a:srgbClr val="005DA2"/>
              </a:solidFill>
              <a:latin typeface="Calibri" panose="020F0502020204030204" charset="0"/>
              <a:cs typeface="Calibri" panose="020F0502020204030204" charset="0"/>
            </a:endParaRPr>
          </a:p>
        </p:txBody>
      </p:sp>
      <p:sp>
        <p:nvSpPr>
          <p:cNvPr id="11" name="Text Box 10"/>
          <p:cNvSpPr txBox="1"/>
          <p:nvPr/>
        </p:nvSpPr>
        <p:spPr>
          <a:xfrm>
            <a:off x="3153931" y="2626022"/>
            <a:ext cx="3287209" cy="337185"/>
          </a:xfrm>
          <a:prstGeom prst="rect">
            <a:avLst/>
          </a:prstGeom>
          <a:solidFill>
            <a:schemeClr val="accent5">
              <a:lumMod val="40000"/>
              <a:lumOff val="60000"/>
              <a:alpha val="38000"/>
            </a:schemeClr>
          </a:solidFill>
        </p:spPr>
        <p:txBody>
          <a:bodyPr wrap="square" rtlCol="0">
            <a:spAutoFit/>
          </a:bodyPr>
          <a:lstStyle/>
          <a:p>
            <a:r>
              <a:rPr lang="bg-BG" altLang="en-US" sz="1600" b="1" i="1" dirty="0">
                <a:solidFill>
                  <a:srgbClr val="FD6339"/>
                </a:solidFill>
                <a:latin typeface="Calibri" panose="020F0502020204030204" charset="0"/>
                <a:cs typeface="Calibri" panose="020F0502020204030204" charset="0"/>
              </a:rPr>
              <a:t>Ментор: Милена Гълъбинова       </a:t>
            </a:r>
            <a:endParaRPr lang="bg-BG" altLang="en-US" sz="1600" b="1" i="1" dirty="0">
              <a:solidFill>
                <a:srgbClr val="FD6339"/>
              </a:solidFill>
              <a:latin typeface="Calibri" panose="020F0502020204030204" charset="0"/>
              <a:cs typeface="Calibri" panose="020F0502020204030204" charset="0"/>
            </a:endParaRPr>
          </a:p>
        </p:txBody>
      </p:sp>
      <p:sp>
        <p:nvSpPr>
          <p:cNvPr id="13" name="Text Box 12"/>
          <p:cNvSpPr txBox="1"/>
          <p:nvPr/>
        </p:nvSpPr>
        <p:spPr>
          <a:xfrm>
            <a:off x="1116105" y="4047304"/>
            <a:ext cx="3307977" cy="337185"/>
          </a:xfrm>
          <a:prstGeom prst="rect">
            <a:avLst/>
          </a:prstGeom>
          <a:solidFill>
            <a:schemeClr val="accent5">
              <a:lumMod val="40000"/>
              <a:lumOff val="60000"/>
              <a:alpha val="38000"/>
            </a:schemeClr>
          </a:solidFill>
        </p:spPr>
        <p:txBody>
          <a:bodyPr wrap="square" rtlCol="0">
            <a:spAutoFit/>
          </a:bodyPr>
          <a:lstStyle/>
          <a:p>
            <a:r>
              <a:rPr lang="bg-BG" altLang="en-US" sz="1600" b="1" i="1" dirty="0">
                <a:solidFill>
                  <a:srgbClr val="005DA2"/>
                </a:solidFill>
                <a:latin typeface="Calibri" panose="020F0502020204030204" charset="0"/>
                <a:cs typeface="Calibri" panose="020F0502020204030204" charset="0"/>
              </a:rPr>
              <a:t>  </a:t>
            </a:r>
            <a:r>
              <a:rPr lang="bg-BG" altLang="en-US" sz="1600" b="1" i="1" dirty="0">
                <a:solidFill>
                  <a:srgbClr val="005DA2"/>
                </a:solidFill>
                <a:latin typeface="Calibri" panose="020F0502020204030204" charset="0"/>
                <a:cs typeface="Calibri" panose="020F0502020204030204" charset="0"/>
              </a:rPr>
              <a:t>  Гергана Синдонас – </a:t>
            </a:r>
            <a:r>
              <a:rPr lang="en-US" altLang="en-US" sz="1600" b="1" i="1" dirty="0">
                <a:solidFill>
                  <a:srgbClr val="005DA2"/>
                </a:solidFill>
                <a:latin typeface="Calibri" panose="020F0502020204030204" charset="0"/>
                <a:cs typeface="Calibri" panose="020F0502020204030204" charset="0"/>
              </a:rPr>
              <a:t>XI</a:t>
            </a:r>
            <a:r>
              <a:rPr lang="bg-BG" altLang="en-US" sz="1600" b="1" i="1" dirty="0">
                <a:solidFill>
                  <a:srgbClr val="005DA2"/>
                </a:solidFill>
                <a:latin typeface="Calibri" panose="020F0502020204030204" charset="0"/>
                <a:cs typeface="Calibri" panose="020F0502020204030204" charset="0"/>
              </a:rPr>
              <a:t> клас </a:t>
            </a:r>
            <a:endParaRPr lang="bg-BG" altLang="en-US" sz="1600" b="1" i="1" dirty="0">
              <a:solidFill>
                <a:srgbClr val="005DA2"/>
              </a:solidFill>
              <a:latin typeface="Calibri" panose="020F0502020204030204" charset="0"/>
              <a:cs typeface="Calibri" panose="020F0502020204030204" charset="0"/>
            </a:endParaRPr>
          </a:p>
        </p:txBody>
      </p:sp>
      <p:sp>
        <p:nvSpPr>
          <p:cNvPr id="15" name="Text Box 14"/>
          <p:cNvSpPr txBox="1"/>
          <p:nvPr/>
        </p:nvSpPr>
        <p:spPr>
          <a:xfrm>
            <a:off x="188259" y="4965364"/>
            <a:ext cx="3092823" cy="337185"/>
          </a:xfrm>
          <a:prstGeom prst="rect">
            <a:avLst/>
          </a:prstGeom>
          <a:solidFill>
            <a:schemeClr val="accent5">
              <a:lumMod val="40000"/>
              <a:lumOff val="60000"/>
              <a:alpha val="38000"/>
            </a:schemeClr>
          </a:solidFill>
        </p:spPr>
        <p:txBody>
          <a:bodyPr wrap="square" rtlCol="0">
            <a:spAutoFit/>
          </a:bodyPr>
          <a:lstStyle/>
          <a:p>
            <a:r>
              <a:rPr lang="bg-BG" altLang="en-US" sz="1600" b="1" i="1" dirty="0">
                <a:solidFill>
                  <a:srgbClr val="FD6339"/>
                </a:solidFill>
                <a:latin typeface="Calibri" panose="020F0502020204030204" charset="0"/>
                <a:cs typeface="Calibri" panose="020F0502020204030204" charset="0"/>
              </a:rPr>
              <a:t>Теодора Георгиева – </a:t>
            </a:r>
            <a:r>
              <a:rPr lang="en-US" altLang="en-US" sz="1600" b="1" i="1" dirty="0">
                <a:solidFill>
                  <a:srgbClr val="FD6339"/>
                </a:solidFill>
                <a:latin typeface="Calibri" panose="020F0502020204030204" charset="0"/>
                <a:cs typeface="Calibri" panose="020F0502020204030204" charset="0"/>
              </a:rPr>
              <a:t>XI</a:t>
            </a:r>
            <a:r>
              <a:rPr lang="bg-BG" altLang="en-US" sz="1600" b="1" i="1" dirty="0">
                <a:solidFill>
                  <a:srgbClr val="FD6339"/>
                </a:solidFill>
                <a:latin typeface="Calibri" panose="020F0502020204030204" charset="0"/>
                <a:cs typeface="Calibri" panose="020F0502020204030204" charset="0"/>
              </a:rPr>
              <a:t> клас</a:t>
            </a:r>
            <a:r>
              <a:rPr lang="en-US" altLang="en-US" sz="1600" b="1" i="1" dirty="0">
                <a:solidFill>
                  <a:srgbClr val="FD6339"/>
                </a:solidFill>
                <a:latin typeface="Calibri" panose="020F0502020204030204" charset="0"/>
                <a:cs typeface="Calibri" panose="020F0502020204030204" charset="0"/>
              </a:rPr>
              <a:t> </a:t>
            </a:r>
            <a:r>
              <a:rPr lang="bg-BG" altLang="en-US" sz="1600" b="1" i="1" dirty="0">
                <a:solidFill>
                  <a:srgbClr val="FD6339"/>
                </a:solidFill>
                <a:latin typeface="Calibri" panose="020F0502020204030204" charset="0"/>
                <a:cs typeface="Calibri" panose="020F0502020204030204" charset="0"/>
              </a:rPr>
              <a:t>    </a:t>
            </a:r>
            <a:endParaRPr lang="bg-BG" altLang="en-US" sz="1600" b="1" i="1" dirty="0">
              <a:solidFill>
                <a:srgbClr val="FD6339"/>
              </a:solidFill>
              <a:latin typeface="Calibri" panose="020F0502020204030204" charset="0"/>
              <a:cs typeface="Calibri" panose="020F0502020204030204" charset="0"/>
            </a:endParaRPr>
          </a:p>
        </p:txBody>
      </p:sp>
      <p:sp>
        <p:nvSpPr>
          <p:cNvPr id="17" name="Text Box 16"/>
          <p:cNvSpPr txBox="1"/>
          <p:nvPr/>
        </p:nvSpPr>
        <p:spPr>
          <a:xfrm>
            <a:off x="1116107" y="5765763"/>
            <a:ext cx="3751728" cy="337185"/>
          </a:xfrm>
          <a:prstGeom prst="rect">
            <a:avLst/>
          </a:prstGeom>
          <a:solidFill>
            <a:schemeClr val="accent5">
              <a:lumMod val="40000"/>
              <a:lumOff val="60000"/>
              <a:alpha val="38000"/>
            </a:schemeClr>
          </a:solidFill>
        </p:spPr>
        <p:txBody>
          <a:bodyPr wrap="square" rtlCol="0">
            <a:spAutoFit/>
          </a:bodyPr>
          <a:lstStyle/>
          <a:p>
            <a:r>
              <a:rPr lang="bg-BG" altLang="en-US" sz="1600" b="1" i="1" dirty="0">
                <a:solidFill>
                  <a:srgbClr val="005DA2"/>
                </a:solidFill>
                <a:latin typeface="Calibri" panose="020F0502020204030204" charset="0"/>
                <a:cs typeface="Calibri" panose="020F0502020204030204" charset="0"/>
              </a:rPr>
              <a:t>      Иванка Хамамджиева – </a:t>
            </a:r>
            <a:r>
              <a:rPr lang="en-US" altLang="en-US" sz="1600" b="1" i="1" dirty="0">
                <a:solidFill>
                  <a:srgbClr val="005DA2"/>
                </a:solidFill>
                <a:latin typeface="Calibri" panose="020F0502020204030204" charset="0"/>
                <a:cs typeface="Calibri" panose="020F0502020204030204" charset="0"/>
              </a:rPr>
              <a:t>XI</a:t>
            </a:r>
            <a:r>
              <a:rPr lang="bg-BG" altLang="en-US" sz="1600" b="1" i="1" dirty="0">
                <a:solidFill>
                  <a:srgbClr val="005DA2"/>
                </a:solidFill>
                <a:latin typeface="Calibri" panose="020F0502020204030204" charset="0"/>
                <a:cs typeface="Calibri" panose="020F0502020204030204" charset="0"/>
              </a:rPr>
              <a:t> клас </a:t>
            </a:r>
            <a:endParaRPr lang="bg-BG" altLang="en-US" sz="1600" b="1" i="1" dirty="0">
              <a:solidFill>
                <a:srgbClr val="005DA2"/>
              </a:solidFill>
              <a:latin typeface="Calibri" panose="020F0502020204030204" charset="0"/>
              <a:cs typeface="Calibri" panose="020F0502020204030204" charset="0"/>
            </a:endParaRPr>
          </a:p>
        </p:txBody>
      </p:sp>
      <p:pic>
        <p:nvPicPr>
          <p:cNvPr id="9" name="Picture 8" descr="gospojata"/>
          <p:cNvPicPr>
            <a:picLocks noChangeAspect="1"/>
          </p:cNvPicPr>
          <p:nvPr/>
        </p:nvPicPr>
        <p:blipFill>
          <a:blip r:embed="rId2" cstate="print"/>
          <a:stretch>
            <a:fillRect/>
          </a:stretch>
        </p:blipFill>
        <p:spPr>
          <a:xfrm>
            <a:off x="2225189" y="2318982"/>
            <a:ext cx="954405" cy="951230"/>
          </a:xfrm>
          <a:prstGeom prst="ellipse">
            <a:avLst/>
          </a:prstGeom>
        </p:spPr>
      </p:pic>
      <p:pic>
        <p:nvPicPr>
          <p:cNvPr id="10" name="Picture 9" descr="Picsart_23-02-06_19-46-36-843"/>
          <p:cNvPicPr>
            <a:picLocks noChangeAspect="1"/>
          </p:cNvPicPr>
          <p:nvPr/>
        </p:nvPicPr>
        <p:blipFill>
          <a:blip r:embed="rId3" cstate="print"/>
          <a:stretch>
            <a:fillRect/>
          </a:stretch>
        </p:blipFill>
        <p:spPr>
          <a:xfrm>
            <a:off x="386970" y="3724342"/>
            <a:ext cx="954484" cy="954484"/>
          </a:xfrm>
          <a:prstGeom prst="rect">
            <a:avLst/>
          </a:prstGeom>
        </p:spPr>
      </p:pic>
      <p:pic>
        <p:nvPicPr>
          <p:cNvPr id="14" name="Picture 13" descr="tedi"/>
          <p:cNvPicPr>
            <a:picLocks noChangeAspect="1"/>
          </p:cNvPicPr>
          <p:nvPr/>
        </p:nvPicPr>
        <p:blipFill>
          <a:blip r:embed="rId4" cstate="print"/>
          <a:srcRect l="18495" t="2394" r="18854" b="38789"/>
          <a:stretch>
            <a:fillRect/>
          </a:stretch>
        </p:blipFill>
        <p:spPr>
          <a:xfrm>
            <a:off x="3261882" y="4659816"/>
            <a:ext cx="991870" cy="937260"/>
          </a:xfrm>
          <a:prstGeom prst="ellipse">
            <a:avLst/>
          </a:prstGeom>
        </p:spPr>
      </p:pic>
      <p:pic>
        <p:nvPicPr>
          <p:cNvPr id="16" name="Picture 15" descr="ваня"/>
          <p:cNvPicPr>
            <a:picLocks noChangeAspect="1"/>
          </p:cNvPicPr>
          <p:nvPr/>
        </p:nvPicPr>
        <p:blipFill>
          <a:blip r:embed="rId5" cstate="print"/>
          <a:srcRect l="14264" t="22442" r="5280" b="1230"/>
          <a:stretch>
            <a:fillRect/>
          </a:stretch>
        </p:blipFill>
        <p:spPr>
          <a:xfrm>
            <a:off x="389965" y="5465109"/>
            <a:ext cx="981710" cy="935990"/>
          </a:xfrm>
          <a:prstGeom prst="ellipse">
            <a:avLst/>
          </a:prstGeom>
        </p:spPr>
      </p:pic>
      <p:sp>
        <p:nvSpPr>
          <p:cNvPr id="12" name="Google Shape;164;p38"/>
          <p:cNvSpPr txBox="1"/>
          <p:nvPr/>
        </p:nvSpPr>
        <p:spPr>
          <a:xfrm>
            <a:off x="1554106" y="130940"/>
            <a:ext cx="9011285" cy="885846"/>
          </a:xfrm>
          <a:prstGeom prst="rect">
            <a:avLst/>
          </a:prstGeom>
          <a:noFill/>
          <a:ln>
            <a:noFill/>
          </a:ln>
          <a:effectLst/>
        </p:spPr>
        <p:txBody>
          <a:bodyPr spcFirstLastPara="1" wrap="square" lIns="99044" tIns="99044" rIns="99044" bIns="99044"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Montserrat ExtraBold" panose="00000900000000000000"/>
              <a:buNone/>
              <a:defRPr sz="3600" b="1" i="0" u="none" strike="noStrike" cap="none">
                <a:solidFill>
                  <a:schemeClr val="lt1"/>
                </a:solidFill>
                <a:latin typeface="Montserrat ExtraBold" panose="00000900000000000000"/>
                <a:ea typeface="Montserrat ExtraBold" panose="00000900000000000000"/>
                <a:cs typeface="Montserrat ExtraBold" panose="00000900000000000000"/>
                <a:sym typeface="Montserrat ExtraBold" panose="00000900000000000000"/>
              </a:defRPr>
            </a:lvl1pPr>
            <a:lvl2pPr marR="0" lvl="1" algn="ctr"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9pPr>
          </a:lstStyle>
          <a:p>
            <a:endParaRPr lang="ru-RU" sz="2000" b="0" dirty="0">
              <a:solidFill>
                <a:srgbClr val="005DA2"/>
              </a:solidFill>
              <a:latin typeface="+mn-lt"/>
              <a:cs typeface="+mn-lt"/>
            </a:endParaRPr>
          </a:p>
          <a:p>
            <a:endParaRPr lang="ru-RU" sz="2000" b="0" dirty="0">
              <a:solidFill>
                <a:srgbClr val="005DA2"/>
              </a:solidFill>
              <a:latin typeface="+mn-lt"/>
              <a:cs typeface="+mn-lt"/>
            </a:endParaRPr>
          </a:p>
          <a:p>
            <a:endParaRPr lang="ru-RU" sz="2000" b="0" dirty="0">
              <a:solidFill>
                <a:srgbClr val="005DA2"/>
              </a:solidFill>
              <a:latin typeface="+mn-lt"/>
              <a:cs typeface="+mn-lt"/>
            </a:endParaRPr>
          </a:p>
          <a:p>
            <a:endParaRPr lang="ru-RU" sz="2000" b="0" dirty="0">
              <a:solidFill>
                <a:srgbClr val="005DA2"/>
              </a:solidFill>
              <a:latin typeface="+mn-lt"/>
              <a:cs typeface="+mn-lt"/>
            </a:endParaRPr>
          </a:p>
          <a:p>
            <a:r>
              <a:rPr lang="bg-BG" sz="2400" dirty="0">
                <a:solidFill>
                  <a:srgbClr val="FD5E4D"/>
                </a:solidFill>
                <a:latin typeface="+mn-lt"/>
                <a:cs typeface="+mn-lt"/>
              </a:rPr>
              <a:t>Професионална гимназия по икономика и мениджмънт</a:t>
            </a:r>
            <a:endParaRPr lang="bg-BG" sz="2400" dirty="0">
              <a:solidFill>
                <a:srgbClr val="FD5E4D"/>
              </a:solidFill>
              <a:latin typeface="+mn-lt"/>
              <a:cs typeface="+mn-lt"/>
            </a:endParaRPr>
          </a:p>
          <a:p>
            <a:r>
              <a:rPr lang="bg-BG" sz="2400" b="0" dirty="0">
                <a:solidFill>
                  <a:srgbClr val="FD5E4D"/>
                </a:solidFill>
                <a:latin typeface="+mn-lt"/>
                <a:cs typeface="+mn-lt"/>
              </a:rPr>
              <a:t>гр. Пазарджик</a:t>
            </a:r>
            <a:endParaRPr lang="ru-RU" sz="2000" b="0" dirty="0">
              <a:solidFill>
                <a:srgbClr val="005DA2"/>
              </a:solidFill>
              <a:latin typeface="+mn-lt"/>
              <a:cs typeface="+mn-lt"/>
            </a:endParaRPr>
          </a:p>
        </p:txBody>
      </p:sp>
      <p:pic>
        <p:nvPicPr>
          <p:cNvPr id="25" name="Картина 20"/>
          <p:cNvPicPr>
            <a:picLocks noChangeAspect="1"/>
          </p:cNvPicPr>
          <p:nvPr/>
        </p:nvPicPr>
        <p:blipFill>
          <a:blip r:embed="rId6" cstate="print"/>
          <a:stretch>
            <a:fillRect/>
          </a:stretch>
        </p:blipFill>
        <p:spPr>
          <a:xfrm>
            <a:off x="5052410" y="3918170"/>
            <a:ext cx="1818535" cy="1418457"/>
          </a:xfrm>
          <a:prstGeom prst="rect">
            <a:avLst/>
          </a:prstGeom>
        </p:spPr>
      </p:pic>
      <p:graphicFrame>
        <p:nvGraphicFramePr>
          <p:cNvPr id="26" name="Диаграма 2"/>
          <p:cNvGraphicFramePr/>
          <p:nvPr/>
        </p:nvGraphicFramePr>
        <p:xfrm>
          <a:off x="4492625" y="2921635"/>
          <a:ext cx="3068955" cy="30556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0"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00175" y="3345479"/>
            <a:ext cx="4617892" cy="3055620"/>
          </a:xfrm>
          <a:prstGeom prst="rect">
            <a:avLst/>
          </a:prstGeom>
        </p:spPr>
      </p:pic>
      <p:pic>
        <p:nvPicPr>
          <p:cNvPr id="29"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973554" y="0"/>
            <a:ext cx="2218446" cy="1653988"/>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17" descr="Pin with solid fill"/>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284582">
            <a:off x="8423953" y="4620672"/>
            <a:ext cx="615433" cy="615433"/>
          </a:xfrm>
          <a:prstGeom prst="rect">
            <a:avLst/>
          </a:prstGeom>
        </p:spPr>
      </p:pic>
      <p:pic>
        <p:nvPicPr>
          <p:cNvPr id="1026" name="Picture 2" descr="C:\Users\ASUS\Downloads\Logo-png.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19927" y="4019662"/>
            <a:ext cx="1707254" cy="1707254"/>
          </a:xfrm>
          <a:prstGeom prst="rect">
            <a:avLst/>
          </a:prstGeom>
          <a:noFill/>
          <a:extLst>
            <a:ext uri="{909E8E84-426E-40DD-AFC4-6F175D3DCCD1}">
              <a14:hiddenFill xmlns:a14="http://schemas.microsoft.com/office/drawing/2010/main">
                <a:solidFill>
                  <a:srgbClr val="FFFFFF"/>
                </a:solidFill>
              </a14:hiddenFill>
            </a:ext>
          </a:extLst>
        </p:spPr>
      </p:pic>
      <p:pic>
        <p:nvPicPr>
          <p:cNvPr id="3" name="uplifting-amp-upbeat-technology-corporate-141352">
            <a:hlinkClick r:id="" action="ppaction://media"/>
          </p:cNvPr>
          <p:cNvPicPr/>
          <p:nvPr>
            <a:audioFile r:link="rId17"/>
            <p:extLst>
              <p:ext uri="{DAA4B4D4-6D71-4841-9C94-3DE7FCFB9230}">
                <p14:media xmlns:p14="http://schemas.microsoft.com/office/powerpoint/2010/main" r:embed="rId18"/>
              </p:ext>
            </p:extLst>
          </p:nvPr>
        </p:nvPicPr>
        <p:blipFill>
          <a:blip r:embed="rId19" cstate="print"/>
          <a:stretch>
            <a:fillRect/>
          </a:stretch>
        </p:blipFill>
        <p:spPr>
          <a:xfrm>
            <a:off x="10403205" y="6857365"/>
            <a:ext cx="495300" cy="495300"/>
          </a:xfrm>
          <a:prstGeom prst="rect">
            <a:avLst/>
          </a:prstGeom>
        </p:spPr>
      </p:pic>
      <p:sp>
        <p:nvSpPr>
          <p:cNvPr id="27" name="Текстово поле 26"/>
          <p:cNvSpPr txBox="1"/>
          <p:nvPr/>
        </p:nvSpPr>
        <p:spPr>
          <a:xfrm>
            <a:off x="5356278" y="5054958"/>
            <a:ext cx="1367381" cy="307777"/>
          </a:xfrm>
          <a:prstGeom prst="rect">
            <a:avLst/>
          </a:prstGeom>
          <a:noFill/>
        </p:spPr>
        <p:txBody>
          <a:bodyPr wrap="square">
            <a:spAutoFit/>
          </a:bodyPr>
          <a:lstStyle/>
          <a:p>
            <a:pPr algn="ctr"/>
            <a:r>
              <a:rPr lang="bg-BG" sz="1400" b="1" dirty="0">
                <a:solidFill>
                  <a:srgbClr val="FF0000"/>
                </a:solidFill>
                <a:latin typeface="Trebuchet MS" panose="020B0603020202020204" pitchFamily="34" charset="0"/>
                <a:cs typeface="Traditional Arabic" panose="020B0604020202020204" pitchFamily="18" charset="-78"/>
              </a:rPr>
              <a:t>Пи</a:t>
            </a:r>
            <a:r>
              <a:rPr lang="en-US" sz="1400" b="1" dirty="0">
                <a:solidFill>
                  <a:srgbClr val="FF0000"/>
                </a:solidFill>
                <a:latin typeface="Trebuchet MS" panose="020B0603020202020204" pitchFamily="34" charset="0"/>
                <a:cs typeface="Traditional Arabic" panose="020B0604020202020204" pitchFamily="18" charset="-78"/>
              </a:rPr>
              <a:t> - 3,14</a:t>
            </a:r>
            <a:r>
              <a:rPr lang="bg-BG" sz="1200" b="1" dirty="0">
                <a:solidFill>
                  <a:srgbClr val="FF0000"/>
                </a:solidFill>
                <a:latin typeface="Trebuchet MS" panose="020B0603020202020204" pitchFamily="34" charset="0"/>
                <a:cs typeface="Traditional Arabic" panose="020B0604020202020204" pitchFamily="18" charset="-78"/>
              </a:rPr>
              <a:t>…</a:t>
            </a:r>
            <a:endParaRPr lang="x-none" sz="1200" b="1" dirty="0">
              <a:solidFill>
                <a:srgbClr val="FF0000"/>
              </a:solidFill>
              <a:latin typeface="Trebuchet MS" panose="020B0603020202020204" pitchFamily="34" charset="0"/>
            </a:endParaRPr>
          </a:p>
        </p:txBody>
      </p:sp>
      <p:pic>
        <p:nvPicPr>
          <p:cNvPr id="21" name="uplifting-amp-upbeat-technology-corporate-141352 (1).mp3">
            <a:hlinkClick r:id="" action="ppaction://media"/>
          </p:cNvPr>
          <p:cNvPicPr>
            <a:picLocks noRot="1" noChangeAspect="1"/>
          </p:cNvPicPr>
          <p:nvPr>
            <a:audioFile r:link="rId20"/>
            <p:extLst>
              <p:ext uri="{DAA4B4D4-6D71-4841-9C94-3DE7FCFB9230}">
                <p14:media xmlns:p14="http://schemas.microsoft.com/office/powerpoint/2010/main" r:link="rId21"/>
              </p:ext>
            </p:extLst>
          </p:nvPr>
        </p:nvPicPr>
        <p:blipFill>
          <a:blip r:embed="rId22" cstate="print"/>
          <a:stretch>
            <a:fillRect/>
          </a:stretch>
        </p:blipFill>
        <p:spPr>
          <a:xfrm>
            <a:off x="5943600" y="3276600"/>
            <a:ext cx="304800" cy="304800"/>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351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0" showWhenStopped="0">
                <p:cTn id="10" repeatCount="indefinite" fill="remove" display="1">
                  <p:stCondLst>
                    <p:cond delay="indefinite"/>
                  </p:stCondLst>
                  <p:endCondLst>
                    <p:cond evt="onStopAudio" delay="0">
                      <p:tgtEl>
                        <p:sldTgt/>
                      </p:tgtEl>
                    </p:cond>
                  </p:endCondLst>
                </p:cTn>
                <p:tgtEl>
                  <p:spTgt spid="3"/>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315" y="35347"/>
            <a:ext cx="10515600" cy="580979"/>
          </a:xfrm>
        </p:spPr>
        <p:txBody>
          <a:bodyPr>
            <a:normAutofit/>
          </a:bodyPr>
          <a:lstStyle/>
          <a:p>
            <a:pPr algn="ctr"/>
            <a:r>
              <a:rPr lang="bg-BG" altLang="en-US" sz="2400" b="1" u="sng" dirty="0">
                <a:solidFill>
                  <a:srgbClr val="FD6339"/>
                </a:solidFill>
              </a:rPr>
              <a:t>ОБОБЩЕНИЕ: Причини, превенции и наши идеи за подобрение</a:t>
            </a:r>
            <a:endParaRPr lang="bg-BG" altLang="en-US" sz="2400" b="1" u="sng" dirty="0">
              <a:solidFill>
                <a:srgbClr val="FD6339"/>
              </a:solidFill>
            </a:endParaRPr>
          </a:p>
        </p:txBody>
      </p:sp>
      <p:sp>
        <p:nvSpPr>
          <p:cNvPr id="3" name="Content Placeholder 2"/>
          <p:cNvSpPr>
            <a:spLocks noGrp="1"/>
          </p:cNvSpPr>
          <p:nvPr>
            <p:ph idx="1"/>
          </p:nvPr>
        </p:nvSpPr>
        <p:spPr>
          <a:xfrm>
            <a:off x="7399" y="482759"/>
            <a:ext cx="12066232" cy="1673934"/>
          </a:xfrm>
        </p:spPr>
        <p:txBody>
          <a:bodyPr>
            <a:noAutofit/>
          </a:bodyPr>
          <a:lstStyle/>
          <a:p>
            <a:pPr marL="0" indent="0" algn="just">
              <a:lnSpc>
                <a:spcPct val="100000"/>
              </a:lnSpc>
              <a:spcBef>
                <a:spcPts val="600"/>
              </a:spcBef>
              <a:buNone/>
            </a:pPr>
            <a:r>
              <a:rPr lang="ru-RU" sz="1600" b="1" i="1" dirty="0">
                <a:solidFill>
                  <a:srgbClr val="0054AB"/>
                </a:solidFill>
              </a:rPr>
              <a:t>Какви са причините голяма част от младото поколение да страда от номофобия? </a:t>
            </a:r>
            <a:endParaRPr lang="ru-RU" sz="1600" b="1" i="1" dirty="0">
              <a:solidFill>
                <a:srgbClr val="0054AB"/>
              </a:solidFill>
            </a:endParaRPr>
          </a:p>
          <a:p>
            <a:pPr marL="0" indent="0" algn="just">
              <a:spcBef>
                <a:spcPts val="600"/>
              </a:spcBef>
              <a:buNone/>
              <a:tabLst>
                <a:tab pos="539750" algn="l"/>
              </a:tabLst>
            </a:pPr>
            <a:r>
              <a:rPr lang="ru-RU" sz="1600" dirty="0">
                <a:solidFill>
                  <a:srgbClr val="0054AB"/>
                </a:solidFill>
              </a:rPr>
              <a:t>	Днес, една много голяма част от младото поколение, проявяват зависимост към своите дигитални устройства. Причините за това са забързаният, непрекъснато променящ се и развиващ се технологично съвременен свят. Голяма част от живота на днешните младежи е</a:t>
            </a:r>
            <a:r>
              <a:rPr lang="en-US" sz="1600" dirty="0">
                <a:solidFill>
                  <a:srgbClr val="0054AB"/>
                </a:solidFill>
              </a:rPr>
              <a:t> </a:t>
            </a:r>
            <a:r>
              <a:rPr lang="bg-BG" sz="1600" dirty="0">
                <a:solidFill>
                  <a:srgbClr val="0054AB"/>
                </a:solidFill>
              </a:rPr>
              <a:t>пряко</a:t>
            </a:r>
            <a:r>
              <a:rPr lang="ru-RU" sz="1600" dirty="0">
                <a:solidFill>
                  <a:srgbClr val="0054AB"/>
                </a:solidFill>
              </a:rPr>
              <a:t> свързана точно с използването на мобилно устройство, което прави възможен достъпа им във виртуалното пространство. Социалните мрежи от своя страна са основната причина все повече млади хора да развиват номофобия. Фактор за прибягване към дигиталното устройство се оказва и това, че младежите не намират по-ползотворен начин да запълнят свободното си време.</a:t>
            </a:r>
            <a:endParaRPr lang="ru-RU" sz="1600" dirty="0">
              <a:solidFill>
                <a:srgbClr val="0054AB"/>
              </a:solidFill>
            </a:endParaRPr>
          </a:p>
        </p:txBody>
      </p:sp>
      <p:sp>
        <p:nvSpPr>
          <p:cNvPr id="4" name="TextBox 3"/>
          <p:cNvSpPr txBox="1"/>
          <p:nvPr/>
        </p:nvSpPr>
        <p:spPr>
          <a:xfrm>
            <a:off x="3235910" y="6182123"/>
            <a:ext cx="6747030" cy="523220"/>
          </a:xfrm>
          <a:prstGeom prst="rect">
            <a:avLst/>
          </a:prstGeom>
          <a:noFill/>
          <a:ln>
            <a:noFill/>
          </a:ln>
        </p:spPr>
        <p:txBody>
          <a:bodyPr wrap="square" rtlCol="0">
            <a:prstTxWarp prst="textDoubleWave1">
              <a:avLst/>
            </a:prstTxWarp>
            <a:spAutoFit/>
          </a:bodyPr>
          <a:lstStyle/>
          <a:p>
            <a:pPr algn="ctr"/>
            <a:r>
              <a:rPr lang="bg-BG" sz="2800" b="1" dirty="0">
                <a:solidFill>
                  <a:srgbClr val="FD6339"/>
                </a:solidFill>
                <a:effectLst>
                  <a:outerShdw blurRad="50800" dist="38100" dir="2700000" algn="tl" rotWithShape="0">
                    <a:prstClr val="black">
                      <a:alpha val="40000"/>
                    </a:prstClr>
                  </a:outerShdw>
                </a:effectLst>
              </a:rPr>
              <a:t>Благодарим Ви за вниманието!</a:t>
            </a:r>
            <a:endParaRPr lang="en-US" sz="2800" b="1" dirty="0">
              <a:solidFill>
                <a:srgbClr val="FD6339"/>
              </a:solidFill>
              <a:effectLst>
                <a:outerShdw blurRad="50800" dist="38100" dir="2700000" algn="tl" rotWithShape="0">
                  <a:prstClr val="black">
                    <a:alpha val="40000"/>
                  </a:prstClr>
                </a:outerShdw>
              </a:effectLst>
            </a:endParaRPr>
          </a:p>
        </p:txBody>
      </p:sp>
      <p:sp>
        <p:nvSpPr>
          <p:cNvPr id="7" name="TextBox 6"/>
          <p:cNvSpPr txBox="1"/>
          <p:nvPr/>
        </p:nvSpPr>
        <p:spPr>
          <a:xfrm>
            <a:off x="7399" y="2001639"/>
            <a:ext cx="12066232" cy="1200329"/>
          </a:xfrm>
          <a:prstGeom prst="rect">
            <a:avLst/>
          </a:prstGeom>
          <a:noFill/>
        </p:spPr>
        <p:txBody>
          <a:bodyPr wrap="square">
            <a:spAutoFit/>
          </a:bodyPr>
          <a:lstStyle/>
          <a:p>
            <a:pPr marL="0" indent="0" algn="just">
              <a:lnSpc>
                <a:spcPct val="90000"/>
              </a:lnSpc>
              <a:buNone/>
            </a:pPr>
            <a:r>
              <a:rPr lang="ru-RU" sz="1600" b="1" i="1" dirty="0">
                <a:solidFill>
                  <a:srgbClr val="0054AB"/>
                </a:solidFill>
              </a:rPr>
              <a:t>Как можем да се справим с този проблем? </a:t>
            </a:r>
            <a:endParaRPr lang="ru-RU" sz="1600" b="1" i="1" dirty="0">
              <a:solidFill>
                <a:srgbClr val="0054AB"/>
              </a:solidFill>
            </a:endParaRPr>
          </a:p>
          <a:p>
            <a:pPr marL="0" indent="0" algn="just">
              <a:lnSpc>
                <a:spcPct val="90000"/>
              </a:lnSpc>
              <a:buNone/>
              <a:tabLst>
                <a:tab pos="539750" algn="l"/>
              </a:tabLst>
            </a:pPr>
            <a:r>
              <a:rPr lang="ru-RU" sz="1600" dirty="0">
                <a:solidFill>
                  <a:srgbClr val="0054AB"/>
                </a:solidFill>
              </a:rPr>
              <a:t>	Справянето с проблема зависи от желанието на всеки човек да го преодолее. Съсредоточаване върху личностното развитие и използването на мобилните устройства с цел образоване е един от начините за справянето с номофобията. Прекомерната употреба на мобилни устройства може да се замени с четене на книга, разходка, спорт или развиване на интересно хоби. Животът офлайн позволява и използване на времето за контакт с родители, роднини, приятели и други важни хора. </a:t>
            </a:r>
            <a:endParaRPr lang="ru-RU" sz="1600" dirty="0">
              <a:solidFill>
                <a:srgbClr val="0054AB"/>
              </a:solidFill>
            </a:endParaRPr>
          </a:p>
        </p:txBody>
      </p:sp>
      <p:sp>
        <p:nvSpPr>
          <p:cNvPr id="9" name="TextBox 8"/>
          <p:cNvSpPr txBox="1"/>
          <p:nvPr/>
        </p:nvSpPr>
        <p:spPr>
          <a:xfrm>
            <a:off x="3698" y="3235269"/>
            <a:ext cx="12073634" cy="2086725"/>
          </a:xfrm>
          <a:prstGeom prst="rect">
            <a:avLst/>
          </a:prstGeom>
          <a:noFill/>
        </p:spPr>
        <p:txBody>
          <a:bodyPr wrap="square">
            <a:spAutoFit/>
          </a:bodyPr>
          <a:lstStyle/>
          <a:p>
            <a:pPr marL="0" indent="0" algn="just">
              <a:lnSpc>
                <a:spcPct val="90000"/>
              </a:lnSpc>
              <a:buNone/>
            </a:pPr>
            <a:r>
              <a:rPr lang="ru-RU" sz="1600" b="1" i="1" dirty="0">
                <a:solidFill>
                  <a:srgbClr val="0054AB"/>
                </a:solidFill>
              </a:rPr>
              <a:t>Наши идеи за подобрение: </a:t>
            </a:r>
            <a:endParaRPr lang="ru-RU" sz="1600" b="1" i="1" dirty="0">
              <a:solidFill>
                <a:srgbClr val="0054AB"/>
              </a:solidFill>
            </a:endParaRPr>
          </a:p>
          <a:p>
            <a:pPr algn="just">
              <a:lnSpc>
                <a:spcPct val="90000"/>
              </a:lnSpc>
              <a:tabLst>
                <a:tab pos="539750" algn="l"/>
              </a:tabLst>
            </a:pPr>
            <a:r>
              <a:rPr lang="ru-RU" sz="1600" dirty="0">
                <a:solidFill>
                  <a:srgbClr val="0054AB"/>
                </a:solidFill>
              </a:rPr>
              <a:t>	Промяната към откъсване от номофобията трябва да започне от училище. Нашите идеи са свързани с игри, които не включват мобилни телефони, а стимулират логическото мислене и използването на вече придобити знания. Медийното пространство трябва да разгласи проблемите, до които води постоянното използване на електронни устройства. Инициативи на Министреството на здравеопазваенто  и МОН, насочени към ограничаване прекомерното използване на мобилни устройства: Училищни лагери, изключващи мобилните устройства, ще представят на учениците  един различен, интересен свят, в който общуват очи в очи и забравят неестествената, виртуална реалност. Включване на теми в часовете на класа, с които учениците да представят проекти, запознавайки останалите с последиците от прекомерната употреба на електронни устройства. Провеждане на семинари с БЧК, включващи ученици и родители, с цел превенция и преодоляване на номофобията.</a:t>
            </a:r>
            <a:endParaRPr lang="en-US" sz="1600" dirty="0">
              <a:solidFill>
                <a:srgbClr val="0054AB"/>
              </a:solidFill>
            </a:endParaRPr>
          </a:p>
        </p:txBody>
      </p:sp>
      <p:pic>
        <p:nvPicPr>
          <p:cNvPr id="11" name="Picture 10"/>
          <p:cNvPicPr>
            <a:picLocks noChangeAspect="1"/>
          </p:cNvPicPr>
          <p:nvPr/>
        </p:nvPicPr>
        <p:blipFill>
          <a:blip r:embed="rId1" cstate="print"/>
          <a:stretch>
            <a:fillRect/>
          </a:stretch>
        </p:blipFill>
        <p:spPr>
          <a:xfrm>
            <a:off x="0" y="5321994"/>
            <a:ext cx="3338003" cy="1536006"/>
          </a:xfrm>
          <a:prstGeom prst="rect">
            <a:avLst/>
          </a:prstGeom>
        </p:spPr>
      </p:pic>
      <p:pic>
        <p:nvPicPr>
          <p:cNvPr id="12" name="Picture 11"/>
          <p:cNvPicPr>
            <a:picLocks noChangeAspect="1"/>
          </p:cNvPicPr>
          <p:nvPr/>
        </p:nvPicPr>
        <p:blipFill rotWithShape="1">
          <a:blip r:embed="rId2" cstate="print"/>
          <a:srcRect l="10998" t="10590" r="9879" b="11649"/>
          <a:stretch>
            <a:fillRect/>
          </a:stretch>
        </p:blipFill>
        <p:spPr>
          <a:xfrm>
            <a:off x="9880847" y="5110913"/>
            <a:ext cx="2192784" cy="1740337"/>
          </a:xfrm>
          <a:prstGeom prst="rect">
            <a:avLst/>
          </a:prstGeom>
        </p:spPr>
      </p:pic>
      <p:sp>
        <p:nvSpPr>
          <p:cNvPr id="10" name="TextBox 9"/>
          <p:cNvSpPr txBox="1"/>
          <p:nvPr/>
        </p:nvSpPr>
        <p:spPr>
          <a:xfrm>
            <a:off x="3116061" y="5321580"/>
            <a:ext cx="7181296" cy="706755"/>
          </a:xfrm>
          <a:prstGeom prst="rect">
            <a:avLst/>
          </a:prstGeom>
          <a:noFill/>
        </p:spPr>
        <p:txBody>
          <a:bodyPr wrap="square">
            <a:spAutoFit/>
          </a:bodyPr>
          <a:lstStyle/>
          <a:p>
            <a:pPr algn="ctr"/>
            <a:r>
              <a:rPr lang="en-US" altLang="ru-RU" sz="2000" b="1" i="1" dirty="0">
                <a:solidFill>
                  <a:srgbClr val="FABD05"/>
                </a:solidFill>
                <a:effectLst>
                  <a:outerShdw blurRad="50800" dist="38100" dir="5400000" algn="t" rotWithShape="0">
                    <a:prstClr val="black">
                      <a:alpha val="40000"/>
                    </a:prstClr>
                  </a:outerShdw>
                </a:effectLst>
              </a:rPr>
              <a:t>,</a:t>
            </a:r>
            <a:r>
              <a:rPr lang="ru-RU" sz="2000" b="1" i="1" dirty="0">
                <a:solidFill>
                  <a:srgbClr val="FABD05"/>
                </a:solidFill>
                <a:effectLst>
                  <a:outerShdw blurRad="50800" dist="38100" dir="5400000" algn="t" rotWithShape="0">
                    <a:prstClr val="black">
                      <a:alpha val="40000"/>
                    </a:prstClr>
                  </a:outerShdw>
                </a:effectLst>
              </a:rPr>
              <a:t>И най-важното, което трябва да запомните е, че </a:t>
            </a:r>
            <a:r>
              <a:rPr lang="en-US" altLang="ru-RU" sz="2000" b="1" i="1" dirty="0">
                <a:solidFill>
                  <a:srgbClr val="FABD05"/>
                </a:solidFill>
                <a:effectLst>
                  <a:outerShdw blurRad="50800" dist="38100" dir="5400000" algn="t" rotWithShape="0">
                    <a:prstClr val="black">
                      <a:alpha val="40000"/>
                    </a:prstClr>
                  </a:outerShdw>
                </a:effectLst>
              </a:rPr>
              <a:t>,,</a:t>
            </a:r>
            <a:r>
              <a:rPr lang="ru-RU" sz="2000" b="1" i="1" dirty="0">
                <a:solidFill>
                  <a:srgbClr val="FABD05"/>
                </a:solidFill>
                <a:effectLst>
                  <a:outerShdw blurRad="50800" dist="38100" dir="5400000" algn="t" rotWithShape="0">
                    <a:prstClr val="black">
                      <a:alpha val="40000"/>
                    </a:prstClr>
                  </a:outerShdw>
                </a:effectLst>
              </a:rPr>
              <a:t>не е създаден човек за технология, а технология за човека.</a:t>
            </a:r>
            <a:r>
              <a:rPr lang="en-US" altLang="ru-RU" sz="2000" b="1" i="1" dirty="0">
                <a:solidFill>
                  <a:srgbClr val="FABD05"/>
                </a:solidFill>
                <a:effectLst>
                  <a:outerShdw blurRad="50800" dist="38100" dir="5400000" algn="t" rotWithShape="0">
                    <a:prstClr val="black">
                      <a:alpha val="40000"/>
                    </a:prstClr>
                  </a:outerShdw>
                </a:effectLst>
              </a:rPr>
              <a:t>’’</a:t>
            </a:r>
            <a:endParaRPr lang="en-US" altLang="ru-RU" sz="2000" b="1" i="1" dirty="0">
              <a:solidFill>
                <a:srgbClr val="FABD05"/>
              </a:solidFill>
              <a:effectLst>
                <a:outerShdw blurRad="50800" dist="38100" dir="5400000" algn="t" rotWithShape="0">
                  <a:prstClr val="black">
                    <a:alpha val="40000"/>
                  </a:prstClr>
                </a:outerShdw>
              </a:effectLst>
            </a:endParaRPr>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stretch>
            <a:fillRect/>
          </a:stretch>
        </p:blipFill>
        <p:spPr>
          <a:xfrm>
            <a:off x="-54610" y="0"/>
            <a:ext cx="6760845" cy="6869430"/>
          </a:xfrm>
          <a:prstGeom prst="rect">
            <a:avLst/>
          </a:prstGeom>
        </p:spPr>
      </p:pic>
      <p:pic>
        <p:nvPicPr>
          <p:cNvPr id="2" name="Picture 1"/>
          <p:cNvPicPr>
            <a:picLocks noChangeAspect="1"/>
          </p:cNvPicPr>
          <p:nvPr/>
        </p:nvPicPr>
        <p:blipFill>
          <a:blip r:embed="rId2" cstate="print"/>
          <a:stretch>
            <a:fillRect/>
          </a:stretch>
        </p:blipFill>
        <p:spPr>
          <a:xfrm>
            <a:off x="6699885" y="61595"/>
            <a:ext cx="5901055" cy="5910580"/>
          </a:xfrm>
          <a:prstGeom prst="rect">
            <a:avLst/>
          </a:prstGeom>
        </p:spPr>
      </p:pic>
      <p:sp>
        <p:nvSpPr>
          <p:cNvPr id="4" name="Rectangles 3"/>
          <p:cNvSpPr/>
          <p:nvPr/>
        </p:nvSpPr>
        <p:spPr>
          <a:xfrm>
            <a:off x="5141595" y="5815330"/>
            <a:ext cx="7050405" cy="1042035"/>
          </a:xfrm>
          <a:prstGeom prst="rect">
            <a:avLst/>
          </a:prstGeom>
          <a:solidFill>
            <a:srgbClr val="FF914C"/>
          </a:solidFill>
          <a:ln>
            <a:solidFill>
              <a:srgbClr val="FF91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4"/>
          <p:cNvSpPr txBox="1"/>
          <p:nvPr/>
        </p:nvSpPr>
        <p:spPr>
          <a:xfrm>
            <a:off x="0" y="6208065"/>
            <a:ext cx="1944351" cy="584775"/>
          </a:xfrm>
          <a:prstGeom prst="rect">
            <a:avLst/>
          </a:prstGeom>
          <a:noFill/>
        </p:spPr>
        <p:txBody>
          <a:bodyPr wrap="square" rtlCol="0" anchor="t">
            <a:spAutoFit/>
          </a:bodyPr>
          <a:lstStyle/>
          <a:p>
            <a:pPr>
              <a:buBlip>
                <a:blip r:embed="rId3"/>
              </a:buBlip>
            </a:pPr>
            <a:r>
              <a:rPr lang="bg-BG" sz="1600" dirty="0">
                <a:solidFill>
                  <a:srgbClr val="005DA2"/>
                </a:solidFill>
                <a:latin typeface="Calibri" panose="020F0502020204030204" charset="0"/>
                <a:cs typeface="Calibri" panose="020F0502020204030204" charset="0"/>
                <a:sym typeface="+mn-ea"/>
              </a:rPr>
              <a:t> </a:t>
            </a:r>
            <a:r>
              <a:rPr lang="bg-BG" sz="1600" dirty="0">
                <a:solidFill>
                  <a:schemeClr val="bg1"/>
                </a:solidFill>
                <a:latin typeface="Calibri" panose="020F0502020204030204" charset="0"/>
                <a:cs typeface="Calibri" panose="020F0502020204030204" charset="0"/>
                <a:sym typeface="+mn-ea"/>
              </a:rPr>
              <a:t>Графичен метод                                </a:t>
            </a:r>
            <a:endParaRPr lang="bg-BG" sz="1600" dirty="0">
              <a:solidFill>
                <a:schemeClr val="bg1"/>
              </a:solidFill>
              <a:latin typeface="Calibri" panose="020F0502020204030204" charset="0"/>
              <a:cs typeface="Calibri" panose="020F0502020204030204" charset="0"/>
            </a:endParaRPr>
          </a:p>
          <a:p>
            <a:pPr>
              <a:buBlip>
                <a:blip r:embed="rId3"/>
              </a:buBlip>
            </a:pPr>
            <a:r>
              <a:rPr lang="bg-BG" sz="1600" dirty="0">
                <a:solidFill>
                  <a:schemeClr val="bg1"/>
                </a:solidFill>
                <a:latin typeface="Calibri" panose="020F0502020204030204" charset="0"/>
                <a:cs typeface="Calibri" panose="020F0502020204030204" charset="0"/>
                <a:sym typeface="+mn-ea"/>
              </a:rPr>
              <a:t> Табличен метод</a:t>
            </a:r>
            <a:endParaRPr lang="bg-BG" sz="1600" dirty="0">
              <a:solidFill>
                <a:schemeClr val="bg1"/>
              </a:solidFill>
              <a:latin typeface="Calibri" panose="020F0502020204030204" charset="0"/>
              <a:cs typeface="Calibri" panose="020F0502020204030204" charset="0"/>
            </a:endParaRPr>
          </a:p>
        </p:txBody>
      </p:sp>
      <p:sp>
        <p:nvSpPr>
          <p:cNvPr id="16" name="Text Box 6"/>
          <p:cNvSpPr txBox="1"/>
          <p:nvPr/>
        </p:nvSpPr>
        <p:spPr>
          <a:xfrm>
            <a:off x="538515" y="5926991"/>
            <a:ext cx="2557816" cy="400110"/>
          </a:xfrm>
          <a:prstGeom prst="rect">
            <a:avLst/>
          </a:prstGeom>
          <a:noFill/>
        </p:spPr>
        <p:txBody>
          <a:bodyPr wrap="none" rtlCol="0" anchor="t">
            <a:spAutoFit/>
          </a:bodyPr>
          <a:lstStyle/>
          <a:p>
            <a:r>
              <a:rPr lang="bg-BG" sz="2000" b="1" i="1" dirty="0">
                <a:solidFill>
                  <a:srgbClr val="005DA2"/>
                </a:solidFill>
              </a:rPr>
              <a:t>Използвани методи:</a:t>
            </a:r>
            <a:endParaRPr lang="bg-BG" sz="2000" b="1" i="1" dirty="0">
              <a:solidFill>
                <a:srgbClr val="005DA2"/>
              </a:solidFill>
            </a:endParaRPr>
          </a:p>
        </p:txBody>
      </p:sp>
      <p:sp>
        <p:nvSpPr>
          <p:cNvPr id="29" name="Text Box 6"/>
          <p:cNvSpPr txBox="1"/>
          <p:nvPr/>
        </p:nvSpPr>
        <p:spPr>
          <a:xfrm>
            <a:off x="9113320" y="5796002"/>
            <a:ext cx="2734146" cy="400110"/>
          </a:xfrm>
          <a:prstGeom prst="rect">
            <a:avLst/>
          </a:prstGeom>
          <a:noFill/>
        </p:spPr>
        <p:txBody>
          <a:bodyPr wrap="none" rtlCol="0" anchor="t">
            <a:spAutoFit/>
          </a:bodyPr>
          <a:lstStyle/>
          <a:p>
            <a:r>
              <a:rPr lang="bg-BG" sz="2000" b="1" i="1" dirty="0">
                <a:solidFill>
                  <a:srgbClr val="005DA2"/>
                </a:solidFill>
              </a:rPr>
              <a:t>Използвани програми:</a:t>
            </a:r>
            <a:endParaRPr lang="en-US" sz="2000" b="1" i="1" dirty="0">
              <a:solidFill>
                <a:srgbClr val="005DA2"/>
              </a:solidFill>
            </a:endParaRPr>
          </a:p>
        </p:txBody>
      </p:sp>
      <p:pic>
        <p:nvPicPr>
          <p:cNvPr id="3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0754" y="6177311"/>
            <a:ext cx="596877" cy="6155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67" r="23064"/>
          <a:stretch>
            <a:fillRect/>
          </a:stretch>
        </p:blipFill>
        <p:spPr bwMode="auto">
          <a:xfrm>
            <a:off x="8774314" y="6198817"/>
            <a:ext cx="729922" cy="5400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009" t="-1" r="14942" b="-4987"/>
          <a:stretch>
            <a:fillRect/>
          </a:stretch>
        </p:blipFill>
        <p:spPr bwMode="auto">
          <a:xfrm>
            <a:off x="9491835" y="6251909"/>
            <a:ext cx="678796" cy="46582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0851" y="6228027"/>
            <a:ext cx="568814" cy="495681"/>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p:nvPr/>
        </p:nvPicPr>
        <p:blipFill>
          <a:blip r:embed="rId8" cstate="print"/>
          <a:stretch>
            <a:fillRect/>
          </a:stretch>
        </p:blipFill>
        <p:spPr>
          <a:xfrm>
            <a:off x="11518265" y="6198870"/>
            <a:ext cx="578485" cy="518795"/>
          </a:xfrm>
          <a:prstGeom prst="rect">
            <a:avLst/>
          </a:prstGeom>
          <a:noFill/>
          <a:ln w="9525">
            <a:noFill/>
          </a:ln>
        </p:spPr>
      </p:pic>
      <p:pic>
        <p:nvPicPr>
          <p:cNvPr id="14" name="Picture 13"/>
          <p:cNvPicPr>
            <a:picLocks noChangeAspect="1"/>
          </p:cNvPicPr>
          <p:nvPr/>
        </p:nvPicPr>
        <p:blipFill>
          <a:blip r:embed="rId9" cstate="print"/>
          <a:stretch>
            <a:fillRect/>
          </a:stretch>
        </p:blipFill>
        <p:spPr>
          <a:xfrm>
            <a:off x="3068320" y="4397375"/>
            <a:ext cx="4756150" cy="1264285"/>
          </a:xfrm>
          <a:prstGeom prst="rect">
            <a:avLst/>
          </a:prstGeom>
        </p:spPr>
      </p:pic>
      <p:sp>
        <p:nvSpPr>
          <p:cNvPr id="15" name="TextBox 14"/>
          <p:cNvSpPr txBox="1"/>
          <p:nvPr/>
        </p:nvSpPr>
        <p:spPr>
          <a:xfrm>
            <a:off x="1208149" y="85946"/>
            <a:ext cx="6329778" cy="461665"/>
          </a:xfrm>
          <a:prstGeom prst="rect">
            <a:avLst/>
          </a:prstGeom>
          <a:noFill/>
        </p:spPr>
        <p:txBody>
          <a:bodyPr wrap="square">
            <a:spAutoFit/>
          </a:bodyPr>
          <a:lstStyle/>
          <a:p>
            <a:pPr algn="ctr"/>
            <a:r>
              <a:rPr lang="ru-RU" sz="2400" dirty="0">
                <a:solidFill>
                  <a:srgbClr val="FF6751"/>
                </a:solidFill>
              </a:rPr>
              <a:t>Хората в </a:t>
            </a:r>
            <a:r>
              <a:rPr lang="bg-BG" sz="2400" dirty="0">
                <a:solidFill>
                  <a:srgbClr val="FF6751"/>
                </a:solidFill>
              </a:rPr>
              <a:t>„капан“</a:t>
            </a:r>
            <a:r>
              <a:rPr lang="ru-RU" sz="2400" b="0" i="0" dirty="0">
                <a:solidFill>
                  <a:srgbClr val="FF6751"/>
                </a:solidFill>
                <a:effectLst/>
              </a:rPr>
              <a:t> на мобилните устройства</a:t>
            </a:r>
            <a:endParaRPr lang="en-US" sz="2400" dirty="0">
              <a:solidFill>
                <a:srgbClr val="FF6751"/>
              </a:solidFill>
            </a:endParaRPr>
          </a:p>
        </p:txBody>
      </p:sp>
      <p:sp>
        <p:nvSpPr>
          <p:cNvPr id="17" name="TextBox 16"/>
          <p:cNvSpPr txBox="1"/>
          <p:nvPr/>
        </p:nvSpPr>
        <p:spPr>
          <a:xfrm>
            <a:off x="3152476" y="1641743"/>
            <a:ext cx="3727718" cy="2553335"/>
          </a:xfrm>
          <a:prstGeom prst="rect">
            <a:avLst/>
          </a:prstGeom>
          <a:noFill/>
        </p:spPr>
        <p:txBody>
          <a:bodyPr wrap="square">
            <a:spAutoFit/>
          </a:bodyPr>
          <a:lstStyle/>
          <a:p>
            <a:pPr marL="36195" algn="just" defTabSz="539750"/>
            <a:r>
              <a:rPr lang="ru-RU" sz="1600" b="0" i="0" dirty="0">
                <a:solidFill>
                  <a:srgbClr val="0054AB"/>
                </a:solidFill>
                <a:effectLst/>
              </a:rPr>
              <a:t>	Номофобията е прекомерен страх от това да бъдем отделени от мобилния си телефон или да останем без връзка с технологиите. Въпреки че не е призната</a:t>
            </a:r>
            <a:r>
              <a:rPr lang="en-US" altLang="ru-RU" sz="1600" b="0" i="0" dirty="0">
                <a:solidFill>
                  <a:srgbClr val="0054AB"/>
                </a:solidFill>
                <a:effectLst/>
              </a:rPr>
              <a:t>,</a:t>
            </a:r>
            <a:r>
              <a:rPr lang="ru-RU" sz="1600" b="0" i="0" dirty="0">
                <a:solidFill>
                  <a:srgbClr val="0054AB"/>
                </a:solidFill>
                <a:effectLst/>
              </a:rPr>
              <a:t> като официално психично заболяване, все пак има значителен негативен ефект върху благополучието и функционирането на всеки един от нас</a:t>
            </a:r>
            <a:r>
              <a:rPr lang="ru-RU" sz="1600" dirty="0">
                <a:solidFill>
                  <a:srgbClr val="0054AB"/>
                </a:solidFill>
              </a:rPr>
              <a:t>. 	Номофобията се нарича още синдром на изключване. </a:t>
            </a:r>
            <a:endParaRPr lang="ru-RU" sz="1600" dirty="0">
              <a:solidFill>
                <a:srgbClr val="0054AB"/>
              </a:solidFill>
            </a:endParaRPr>
          </a:p>
        </p:txBody>
      </p:sp>
      <p:sp>
        <p:nvSpPr>
          <p:cNvPr id="7" name="Speech Bubble: Oval 6"/>
          <p:cNvSpPr/>
          <p:nvPr/>
        </p:nvSpPr>
        <p:spPr>
          <a:xfrm>
            <a:off x="2164081" y="895168"/>
            <a:ext cx="2255520" cy="696479"/>
          </a:xfrm>
          <a:prstGeom prst="wedgeEllipseCallout">
            <a:avLst>
              <a:gd name="adj1" fmla="val -39857"/>
              <a:gd name="adj2" fmla="val 70854"/>
            </a:avLst>
          </a:prstGeom>
          <a:solidFill>
            <a:srgbClr val="529BD6"/>
          </a:solidFill>
          <a:ln>
            <a:solidFill>
              <a:srgbClr val="529B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12558" y="895168"/>
            <a:ext cx="1958566" cy="646331"/>
          </a:xfrm>
          <a:prstGeom prst="rect">
            <a:avLst/>
          </a:prstGeom>
          <a:noFill/>
        </p:spPr>
        <p:txBody>
          <a:bodyPr wrap="square" rtlCol="0">
            <a:spAutoFit/>
          </a:bodyPr>
          <a:lstStyle/>
          <a:p>
            <a:pPr algn="ctr"/>
            <a:r>
              <a:rPr lang="bg-BG" dirty="0">
                <a:solidFill>
                  <a:schemeClr val="bg1"/>
                </a:solidFill>
              </a:rPr>
              <a:t>Знаят ли хората </a:t>
            </a:r>
            <a:endParaRPr lang="bg-BG" dirty="0">
              <a:solidFill>
                <a:schemeClr val="bg1"/>
              </a:solidFill>
            </a:endParaRPr>
          </a:p>
          <a:p>
            <a:pPr algn="ctr"/>
            <a:r>
              <a:rPr lang="bg-BG" dirty="0">
                <a:solidFill>
                  <a:schemeClr val="bg1"/>
                </a:solidFill>
              </a:rPr>
              <a:t>що е номофобия?</a:t>
            </a:r>
            <a:endParaRPr lang="en-US" dirty="0">
              <a:solidFill>
                <a:schemeClr val="bg1"/>
              </a:solidFill>
            </a:endParaRPr>
          </a:p>
        </p:txBody>
      </p:sp>
      <p:sp>
        <p:nvSpPr>
          <p:cNvPr id="21" name="TextBox 20"/>
          <p:cNvSpPr txBox="1"/>
          <p:nvPr/>
        </p:nvSpPr>
        <p:spPr>
          <a:xfrm>
            <a:off x="1913871" y="6214127"/>
            <a:ext cx="2357253" cy="584775"/>
          </a:xfrm>
          <a:prstGeom prst="rect">
            <a:avLst/>
          </a:prstGeom>
          <a:noFill/>
        </p:spPr>
        <p:txBody>
          <a:bodyPr wrap="square">
            <a:spAutoFit/>
          </a:bodyPr>
          <a:lstStyle/>
          <a:p>
            <a:pPr>
              <a:buBlip>
                <a:blip r:embed="rId3"/>
              </a:buBlip>
            </a:pPr>
            <a:r>
              <a:rPr lang="bg-BG" sz="1600" dirty="0">
                <a:solidFill>
                  <a:schemeClr val="bg1"/>
                </a:solidFill>
                <a:latin typeface="Calibri" panose="020F0502020204030204" charset="0"/>
                <a:cs typeface="Calibri" panose="020F0502020204030204" charset="0"/>
                <a:sym typeface="+mn-ea"/>
              </a:rPr>
              <a:t>Анализ на данните</a:t>
            </a:r>
            <a:endParaRPr lang="bg-BG" sz="1600" dirty="0">
              <a:solidFill>
                <a:schemeClr val="bg1"/>
              </a:solidFill>
              <a:latin typeface="Calibri" panose="020F0502020204030204" charset="0"/>
              <a:cs typeface="Calibri" panose="020F0502020204030204" charset="0"/>
            </a:endParaRPr>
          </a:p>
          <a:p>
            <a:pPr>
              <a:buBlip>
                <a:blip r:embed="rId3"/>
              </a:buBlip>
            </a:pPr>
            <a:r>
              <a:rPr lang="bg-BG" sz="1600" dirty="0">
                <a:solidFill>
                  <a:schemeClr val="bg1"/>
                </a:solidFill>
                <a:latin typeface="Calibri" panose="020F0502020204030204" charset="0"/>
                <a:cs typeface="Calibri" panose="020F0502020204030204" charset="0"/>
                <a:sym typeface="+mn-ea"/>
              </a:rPr>
              <a:t> Сравнителен анализ</a:t>
            </a:r>
            <a:endParaRPr lang="bg-BG" sz="1600" dirty="0">
              <a:solidFill>
                <a:schemeClr val="bg1"/>
              </a:solidFill>
              <a:latin typeface="Calibri" panose="020F0502020204030204" charset="0"/>
              <a:cs typeface="Calibri" panose="020F0502020204030204" charset="0"/>
              <a:sym typeface="+mn-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60655" y="2807970"/>
          <a:ext cx="4021455" cy="2186940"/>
        </p:xfrm>
        <a:graphic>
          <a:graphicData uri="http://schemas.openxmlformats.org/drawingml/2006/chart">
            <c:chart xmlns:c="http://schemas.openxmlformats.org/drawingml/2006/chart" xmlns:r="http://schemas.openxmlformats.org/officeDocument/2006/relationships" r:id="rId1"/>
          </a:graphicData>
        </a:graphic>
      </p:graphicFrame>
      <p:grpSp>
        <p:nvGrpSpPr>
          <p:cNvPr id="24" name="Group 23"/>
          <p:cNvGrpSpPr/>
          <p:nvPr/>
        </p:nvGrpSpPr>
        <p:grpSpPr>
          <a:xfrm>
            <a:off x="356318" y="132715"/>
            <a:ext cx="12551962" cy="3580765"/>
            <a:chOff x="2431" y="2750"/>
            <a:chExt cx="15678" cy="7204"/>
          </a:xfrm>
        </p:grpSpPr>
        <p:sp>
          <p:nvSpPr>
            <p:cNvPr id="7" name="Rounded Rectangle 6"/>
            <p:cNvSpPr/>
            <p:nvPr/>
          </p:nvSpPr>
          <p:spPr>
            <a:xfrm>
              <a:off x="2443" y="3746"/>
              <a:ext cx="13999" cy="6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442" y="4885"/>
              <a:ext cx="14001" cy="65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443" y="7239"/>
              <a:ext cx="14000" cy="65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 name="Rounded Rectangle 11"/>
            <p:cNvSpPr/>
            <p:nvPr/>
          </p:nvSpPr>
          <p:spPr>
            <a:xfrm>
              <a:off x="2442" y="6024"/>
              <a:ext cx="14000" cy="655"/>
            </a:xfrm>
            <a:prstGeom prst="roundRect">
              <a:avLst/>
            </a:prstGeom>
            <a:gradFill>
              <a:gsLst>
                <a:gs pos="29000">
                  <a:srgbClr val="FD6339"/>
                </a:gs>
                <a:gs pos="39000">
                  <a:srgbClr val="FD6339"/>
                </a:gs>
                <a:gs pos="68000">
                  <a:srgbClr val="FD6339"/>
                </a:gs>
                <a:gs pos="49000">
                  <a:srgbClr val="FD6339"/>
                </a:gs>
                <a:gs pos="0">
                  <a:srgbClr val="FE4444"/>
                </a:gs>
                <a:gs pos="0">
                  <a:srgbClr val="FD633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506" y="2750"/>
              <a:ext cx="2189" cy="72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3"/>
            <p:cNvSpPr txBox="1"/>
            <p:nvPr/>
          </p:nvSpPr>
          <p:spPr>
            <a:xfrm>
              <a:off x="2443" y="3734"/>
              <a:ext cx="5670" cy="678"/>
            </a:xfrm>
            <a:prstGeom prst="rect">
              <a:avLst/>
            </a:prstGeom>
            <a:noFill/>
          </p:spPr>
          <p:txBody>
            <a:bodyPr wrap="square" rtlCol="0">
              <a:spAutoFit/>
            </a:bodyPr>
            <a:lstStyle/>
            <a:p>
              <a:pPr algn="ctr"/>
              <a:r>
                <a:rPr lang="bg-BG" sz="1600" b="1">
                  <a:solidFill>
                    <a:schemeClr val="bg1"/>
                  </a:solidFill>
                </a:rPr>
                <a:t>Възрастова група 15-24 години</a:t>
              </a:r>
              <a:r>
                <a:rPr lang="en-US" altLang="bg-BG" sz="1600" b="1">
                  <a:solidFill>
                    <a:schemeClr val="bg1"/>
                  </a:solidFill>
                </a:rPr>
                <a:t>:</a:t>
              </a:r>
              <a:endParaRPr lang="en-US" altLang="bg-BG" sz="1600" b="1">
                <a:solidFill>
                  <a:schemeClr val="bg1"/>
                </a:solidFill>
              </a:endParaRPr>
            </a:p>
          </p:txBody>
        </p:sp>
        <p:sp>
          <p:nvSpPr>
            <p:cNvPr id="16" name="Text Box 15"/>
            <p:cNvSpPr txBox="1"/>
            <p:nvPr/>
          </p:nvSpPr>
          <p:spPr>
            <a:xfrm>
              <a:off x="10709" y="3745"/>
              <a:ext cx="6276" cy="678"/>
            </a:xfrm>
            <a:prstGeom prst="rect">
              <a:avLst/>
            </a:prstGeom>
            <a:noFill/>
          </p:spPr>
          <p:txBody>
            <a:bodyPr wrap="square" rtlCol="0">
              <a:spAutoFit/>
            </a:bodyPr>
            <a:lstStyle/>
            <a:p>
              <a:pPr algn="ctr"/>
              <a:r>
                <a:rPr lang="bg-BG" sz="1600" b="1">
                  <a:solidFill>
                    <a:schemeClr val="bg1"/>
                  </a:solidFill>
                </a:rPr>
                <a:t>Възрастова група 25-49 години</a:t>
              </a:r>
              <a:r>
                <a:rPr lang="en-US" altLang="bg-BG" sz="1600" b="1">
                  <a:solidFill>
                    <a:schemeClr val="bg1"/>
                  </a:solidFill>
                </a:rPr>
                <a:t>:</a:t>
              </a:r>
              <a:endParaRPr lang="en-US" altLang="bg-BG" sz="1600" b="1">
                <a:solidFill>
                  <a:schemeClr val="bg1"/>
                </a:solidFill>
              </a:endParaRPr>
            </a:p>
          </p:txBody>
        </p:sp>
        <p:sp>
          <p:nvSpPr>
            <p:cNvPr id="18" name="Text Box 17"/>
            <p:cNvSpPr txBox="1"/>
            <p:nvPr/>
          </p:nvSpPr>
          <p:spPr>
            <a:xfrm>
              <a:off x="2431" y="4885"/>
              <a:ext cx="6327" cy="678"/>
            </a:xfrm>
            <a:prstGeom prst="rect">
              <a:avLst/>
            </a:prstGeom>
            <a:noFill/>
          </p:spPr>
          <p:txBody>
            <a:bodyPr wrap="square" rtlCol="0">
              <a:spAutoFit/>
            </a:bodyPr>
            <a:lstStyle/>
            <a:p>
              <a:r>
                <a:rPr lang="bg-BG" altLang="en-US" sz="1600">
                  <a:solidFill>
                    <a:schemeClr val="bg1"/>
                  </a:solidFill>
                </a:rPr>
                <a:t>Безцелно интернет сърфиране</a:t>
              </a:r>
              <a:endParaRPr lang="bg-BG" altLang="en-US" sz="1600">
                <a:solidFill>
                  <a:schemeClr val="bg1"/>
                </a:solidFill>
              </a:endParaRPr>
            </a:p>
          </p:txBody>
        </p:sp>
        <p:sp>
          <p:nvSpPr>
            <p:cNvPr id="19" name="Text Box 18"/>
            <p:cNvSpPr txBox="1"/>
            <p:nvPr/>
          </p:nvSpPr>
          <p:spPr>
            <a:xfrm>
              <a:off x="10771" y="4888"/>
              <a:ext cx="7338" cy="678"/>
            </a:xfrm>
            <a:prstGeom prst="rect">
              <a:avLst/>
            </a:prstGeom>
            <a:noFill/>
          </p:spPr>
          <p:txBody>
            <a:bodyPr wrap="square" rtlCol="0">
              <a:spAutoFit/>
            </a:bodyPr>
            <a:lstStyle/>
            <a:p>
              <a:r>
                <a:rPr lang="bg-BG" altLang="en-US" sz="1600">
                  <a:solidFill>
                    <a:schemeClr val="bg1"/>
                  </a:solidFill>
                </a:rPr>
                <a:t>Целенасочено интернет сърфиране</a:t>
              </a:r>
              <a:endParaRPr lang="bg-BG" altLang="en-US" sz="1600">
                <a:solidFill>
                  <a:schemeClr val="bg1"/>
                </a:solidFill>
              </a:endParaRPr>
            </a:p>
          </p:txBody>
        </p:sp>
        <p:sp>
          <p:nvSpPr>
            <p:cNvPr id="20" name="Text Box 19"/>
            <p:cNvSpPr txBox="1"/>
            <p:nvPr/>
          </p:nvSpPr>
          <p:spPr>
            <a:xfrm>
              <a:off x="2443" y="6010"/>
              <a:ext cx="5361" cy="678"/>
            </a:xfrm>
            <a:prstGeom prst="rect">
              <a:avLst/>
            </a:prstGeom>
            <a:noFill/>
          </p:spPr>
          <p:txBody>
            <a:bodyPr wrap="square" rtlCol="0">
              <a:spAutoFit/>
            </a:bodyPr>
            <a:lstStyle/>
            <a:p>
              <a:r>
                <a:rPr lang="bg-BG" altLang="en-US" sz="1600">
                  <a:solidFill>
                    <a:schemeClr val="bg1"/>
                  </a:solidFill>
                </a:rPr>
                <a:t>Достъп до целия свят</a:t>
              </a:r>
              <a:endParaRPr lang="bg-BG" altLang="en-US" sz="1600">
                <a:solidFill>
                  <a:schemeClr val="bg1"/>
                </a:solidFill>
              </a:endParaRPr>
            </a:p>
          </p:txBody>
        </p:sp>
        <p:sp>
          <p:nvSpPr>
            <p:cNvPr id="21" name="Text Box 20"/>
            <p:cNvSpPr txBox="1"/>
            <p:nvPr/>
          </p:nvSpPr>
          <p:spPr>
            <a:xfrm>
              <a:off x="2530" y="7219"/>
              <a:ext cx="5603" cy="678"/>
            </a:xfrm>
            <a:prstGeom prst="rect">
              <a:avLst/>
            </a:prstGeom>
            <a:noFill/>
          </p:spPr>
          <p:txBody>
            <a:bodyPr wrap="square" rtlCol="0">
              <a:spAutoFit/>
            </a:bodyPr>
            <a:lstStyle/>
            <a:p>
              <a:r>
                <a:rPr lang="bg-BG" sz="1600">
                  <a:solidFill>
                    <a:schemeClr val="bg1"/>
                  </a:solidFill>
                </a:rPr>
                <a:t>Директна връзка с близки хора</a:t>
              </a:r>
              <a:endParaRPr lang="bg-BG" sz="1600">
                <a:solidFill>
                  <a:schemeClr val="bg1"/>
                </a:solidFill>
              </a:endParaRPr>
            </a:p>
          </p:txBody>
        </p:sp>
        <p:sp>
          <p:nvSpPr>
            <p:cNvPr id="22" name="Text Box 21"/>
            <p:cNvSpPr txBox="1"/>
            <p:nvPr/>
          </p:nvSpPr>
          <p:spPr>
            <a:xfrm>
              <a:off x="10853" y="6005"/>
              <a:ext cx="6593" cy="678"/>
            </a:xfrm>
            <a:prstGeom prst="rect">
              <a:avLst/>
            </a:prstGeom>
            <a:noFill/>
          </p:spPr>
          <p:txBody>
            <a:bodyPr wrap="square" rtlCol="0">
              <a:spAutoFit/>
            </a:bodyPr>
            <a:lstStyle/>
            <a:p>
              <a:r>
                <a:rPr lang="bg-BG" altLang="en-US" sz="1600">
                  <a:solidFill>
                    <a:schemeClr val="bg1"/>
                  </a:solidFill>
                </a:rPr>
                <a:t>Улеснение на битовите нужди</a:t>
              </a:r>
              <a:endParaRPr lang="bg-BG" altLang="en-US" sz="1600">
                <a:solidFill>
                  <a:schemeClr val="bg1"/>
                </a:solidFill>
              </a:endParaRPr>
            </a:p>
          </p:txBody>
        </p:sp>
        <p:sp>
          <p:nvSpPr>
            <p:cNvPr id="23" name="Text Box 22"/>
            <p:cNvSpPr txBox="1"/>
            <p:nvPr/>
          </p:nvSpPr>
          <p:spPr>
            <a:xfrm>
              <a:off x="10992" y="7232"/>
              <a:ext cx="4595" cy="678"/>
            </a:xfrm>
            <a:prstGeom prst="rect">
              <a:avLst/>
            </a:prstGeom>
            <a:noFill/>
          </p:spPr>
          <p:txBody>
            <a:bodyPr wrap="square" rtlCol="0">
              <a:spAutoFit/>
            </a:bodyPr>
            <a:lstStyle/>
            <a:p>
              <a:r>
                <a:rPr lang="bg-BG" altLang="en-US" sz="1600">
                  <a:solidFill>
                    <a:schemeClr val="bg1"/>
                  </a:solidFill>
                </a:rPr>
                <a:t>Хоум офис</a:t>
              </a:r>
              <a:endParaRPr lang="bg-BG" altLang="en-US" sz="1600">
                <a:solidFill>
                  <a:schemeClr val="bg1"/>
                </a:solidFill>
              </a:endParaRPr>
            </a:p>
          </p:txBody>
        </p:sp>
      </p:grpSp>
      <p:sp>
        <p:nvSpPr>
          <p:cNvPr id="4" name="Title 3"/>
          <p:cNvSpPr>
            <a:spLocks noGrp="1"/>
          </p:cNvSpPr>
          <p:nvPr>
            <p:ph type="title"/>
          </p:nvPr>
        </p:nvSpPr>
        <p:spPr>
          <a:xfrm>
            <a:off x="711200" y="75565"/>
            <a:ext cx="10515600" cy="741680"/>
          </a:xfrm>
        </p:spPr>
        <p:txBody>
          <a:bodyPr>
            <a:normAutofit/>
          </a:bodyPr>
          <a:lstStyle/>
          <a:p>
            <a:pPr algn="ctr"/>
            <a:r>
              <a:rPr lang="bg-BG" sz="2400" b="1" dirty="0">
                <a:solidFill>
                  <a:srgbClr val="005DA2"/>
                </a:solidFill>
                <a:latin typeface="Calibri" panose="020F0502020204030204" charset="0"/>
                <a:cs typeface="Calibri" panose="020F0502020204030204" charset="0"/>
              </a:rPr>
              <a:t>Условия за възникване и развитие на номофобия в България</a:t>
            </a:r>
            <a:br>
              <a:rPr sz="2000" b="1" dirty="0">
                <a:solidFill>
                  <a:srgbClr val="005DA2"/>
                </a:solidFill>
                <a:latin typeface="Calibri" panose="020F0502020204030204" charset="0"/>
                <a:cs typeface="Calibri" panose="020F0502020204030204" charset="0"/>
              </a:rPr>
            </a:br>
            <a:endParaRPr lang="en-US" sz="2000" b="1" dirty="0">
              <a:solidFill>
                <a:srgbClr val="005DA2"/>
              </a:solidFill>
              <a:latin typeface="Calibri" panose="020F0502020204030204" charset="0"/>
              <a:cs typeface="Calibri" panose="020F0502020204030204" charset="0"/>
            </a:endParaRPr>
          </a:p>
        </p:txBody>
      </p:sp>
      <p:sp>
        <p:nvSpPr>
          <p:cNvPr id="25" name="Oval 24"/>
          <p:cNvSpPr/>
          <p:nvPr/>
        </p:nvSpPr>
        <p:spPr>
          <a:xfrm>
            <a:off x="5835650" y="1086485"/>
            <a:ext cx="557530" cy="551180"/>
          </a:xfrm>
          <a:prstGeom prst="ellipse">
            <a:avLst/>
          </a:prstGeom>
          <a:solidFill>
            <a:srgbClr val="20C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817870" y="1678940"/>
            <a:ext cx="557530" cy="551180"/>
          </a:xfrm>
          <a:prstGeom prst="ellipse">
            <a:avLst/>
          </a:prstGeom>
          <a:solidFill>
            <a:srgbClr val="FD6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817870" y="2252345"/>
            <a:ext cx="557530" cy="551180"/>
          </a:xfrm>
          <a:prstGeom prst="ellipse">
            <a:avLst/>
          </a:prstGeom>
          <a:solidFill>
            <a:srgbClr val="B0D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Content Placeholder 100"/>
          <p:cNvPicPr>
            <a:picLocks noGrp="1" noChangeAspect="1"/>
          </p:cNvPicPr>
          <p:nvPr>
            <p:ph sz="half" idx="1"/>
          </p:nvPr>
        </p:nvPicPr>
        <p:blipFill>
          <a:blip r:embed="rId3" cstate="print"/>
          <a:srcRect l="25352" t="5589" r="24670" b="8390"/>
          <a:stretch>
            <a:fillRect/>
          </a:stretch>
        </p:blipFill>
        <p:spPr>
          <a:xfrm>
            <a:off x="5857240" y="1753870"/>
            <a:ext cx="475615" cy="425450"/>
          </a:xfrm>
          <a:prstGeom prst="ellipse">
            <a:avLst/>
          </a:prstGeom>
          <a:noFill/>
          <a:ln w="9525">
            <a:noFill/>
          </a:ln>
        </p:spPr>
      </p:pic>
      <p:pic>
        <p:nvPicPr>
          <p:cNvPr id="102" name="Picture 101"/>
          <p:cNvPicPr/>
          <p:nvPr/>
        </p:nvPicPr>
        <p:blipFill>
          <a:blip r:embed="rId4"/>
          <a:stretch>
            <a:fillRect/>
          </a:stretch>
        </p:blipFill>
        <p:spPr>
          <a:xfrm>
            <a:off x="6096000" y="3429000"/>
            <a:ext cx="0" cy="0"/>
          </a:xfrm>
          <a:prstGeom prst="rect">
            <a:avLst/>
          </a:prstGeom>
          <a:noFill/>
          <a:ln w="9525">
            <a:noFill/>
          </a:ln>
        </p:spPr>
      </p:pic>
      <p:pic>
        <p:nvPicPr>
          <p:cNvPr id="103" name="Content Placeholder 102"/>
          <p:cNvPicPr>
            <a:picLocks noGrp="1" noChangeAspect="1"/>
          </p:cNvPicPr>
          <p:nvPr>
            <p:ph sz="half" idx="2"/>
          </p:nvPr>
        </p:nvPicPr>
        <p:blipFill>
          <a:blip r:embed="rId5" cstate="print"/>
          <a:stretch>
            <a:fillRect/>
          </a:stretch>
        </p:blipFill>
        <p:spPr>
          <a:xfrm>
            <a:off x="5852160" y="1154430"/>
            <a:ext cx="504825" cy="443230"/>
          </a:xfrm>
          <a:prstGeom prst="ellipse">
            <a:avLst/>
          </a:prstGeom>
          <a:noFill/>
          <a:ln w="9525">
            <a:noFill/>
          </a:ln>
        </p:spPr>
      </p:pic>
      <p:pic>
        <p:nvPicPr>
          <p:cNvPr id="104" name="Picture 103"/>
          <p:cNvPicPr/>
          <p:nvPr/>
        </p:nvPicPr>
        <p:blipFill>
          <a:blip r:embed="rId6" cstate="print"/>
          <a:srcRect t="24792" r="56792" b="16802"/>
          <a:stretch>
            <a:fillRect/>
          </a:stretch>
        </p:blipFill>
        <p:spPr>
          <a:xfrm>
            <a:off x="5846445" y="2292350"/>
            <a:ext cx="497205" cy="471805"/>
          </a:xfrm>
          <a:prstGeom prst="ellipse">
            <a:avLst/>
          </a:prstGeom>
          <a:noFill/>
          <a:ln w="9525">
            <a:noFill/>
          </a:ln>
        </p:spPr>
      </p:pic>
      <p:sp>
        <p:nvSpPr>
          <p:cNvPr id="34" name="Text Box 33"/>
          <p:cNvSpPr txBox="1"/>
          <p:nvPr/>
        </p:nvSpPr>
        <p:spPr>
          <a:xfrm>
            <a:off x="356870" y="5447030"/>
            <a:ext cx="11058525" cy="1076325"/>
          </a:xfrm>
          <a:prstGeom prst="rect">
            <a:avLst/>
          </a:prstGeom>
          <a:noFill/>
        </p:spPr>
        <p:txBody>
          <a:bodyPr wrap="square" rtlCol="0" anchor="t">
            <a:spAutoFit/>
          </a:bodyPr>
          <a:lstStyle/>
          <a:p>
            <a:pPr algn="just"/>
            <a:r>
              <a:rPr lang="bg-BG" altLang="en-US" sz="1600" b="1" dirty="0">
                <a:solidFill>
                  <a:schemeClr val="accent1">
                    <a:lumMod val="75000"/>
                  </a:schemeClr>
                </a:solidFill>
              </a:rPr>
              <a:t>       Извод: </a:t>
            </a:r>
            <a:r>
              <a:rPr lang="bg-BG" altLang="en-US" sz="1600" dirty="0">
                <a:solidFill>
                  <a:schemeClr val="accent1">
                    <a:lumMod val="75000"/>
                  </a:schemeClr>
                </a:solidFill>
              </a:rPr>
              <a:t>П</a:t>
            </a:r>
            <a:r>
              <a:rPr lang="en-US" sz="1600" dirty="0" err="1">
                <a:solidFill>
                  <a:schemeClr val="accent1">
                    <a:lumMod val="75000"/>
                  </a:schemeClr>
                </a:solidFill>
              </a:rPr>
              <a:t>овишената</a:t>
            </a:r>
            <a:r>
              <a:rPr lang="en-US" sz="1600" dirty="0">
                <a:solidFill>
                  <a:schemeClr val="accent1">
                    <a:lumMod val="75000"/>
                  </a:schemeClr>
                </a:solidFill>
              </a:rPr>
              <a:t> </a:t>
            </a:r>
            <a:r>
              <a:rPr lang="en-US" sz="1600" dirty="0" err="1">
                <a:solidFill>
                  <a:schemeClr val="accent1">
                    <a:lumMod val="75000"/>
                  </a:schemeClr>
                </a:solidFill>
              </a:rPr>
              <a:t>употреба</a:t>
            </a:r>
            <a:r>
              <a:rPr lang="en-US" sz="1600" dirty="0">
                <a:solidFill>
                  <a:schemeClr val="accent1">
                    <a:lumMod val="75000"/>
                  </a:schemeClr>
                </a:solidFill>
              </a:rPr>
              <a:t> на </a:t>
            </a:r>
            <a:r>
              <a:rPr lang="en-US" sz="1600" dirty="0" err="1">
                <a:solidFill>
                  <a:schemeClr val="accent1">
                    <a:lumMod val="75000"/>
                  </a:schemeClr>
                </a:solidFill>
              </a:rPr>
              <a:t>мобилни</a:t>
            </a:r>
            <a:r>
              <a:rPr lang="en-US" sz="1600" dirty="0">
                <a:solidFill>
                  <a:schemeClr val="accent1">
                    <a:lumMod val="75000"/>
                  </a:schemeClr>
                </a:solidFill>
              </a:rPr>
              <a:t> </a:t>
            </a:r>
            <a:r>
              <a:rPr lang="en-US" sz="1600" dirty="0" err="1">
                <a:solidFill>
                  <a:schemeClr val="accent1">
                    <a:lumMod val="75000"/>
                  </a:schemeClr>
                </a:solidFill>
              </a:rPr>
              <a:t>телефони</a:t>
            </a:r>
            <a:r>
              <a:rPr lang="en-US" sz="1600" dirty="0">
                <a:solidFill>
                  <a:schemeClr val="accent1">
                    <a:lumMod val="75000"/>
                  </a:schemeClr>
                </a:solidFill>
              </a:rPr>
              <a:t> и </a:t>
            </a:r>
            <a:r>
              <a:rPr lang="en-US" sz="1600" dirty="0" err="1">
                <a:solidFill>
                  <a:schemeClr val="accent1">
                    <a:lumMod val="75000"/>
                  </a:schemeClr>
                </a:solidFill>
              </a:rPr>
              <a:t>устройства</a:t>
            </a:r>
            <a:r>
              <a:rPr lang="en-US" sz="1600" dirty="0">
                <a:solidFill>
                  <a:schemeClr val="accent1">
                    <a:lumMod val="75000"/>
                  </a:schemeClr>
                </a:solidFill>
              </a:rPr>
              <a:t> за </a:t>
            </a:r>
            <a:r>
              <a:rPr lang="en-US" sz="1600" dirty="0" err="1">
                <a:solidFill>
                  <a:schemeClr val="accent1">
                    <a:lumMod val="75000"/>
                  </a:schemeClr>
                </a:solidFill>
              </a:rPr>
              <a:t>комуникация</a:t>
            </a:r>
            <a:r>
              <a:rPr lang="en-US" sz="1600" dirty="0">
                <a:solidFill>
                  <a:schemeClr val="accent1">
                    <a:lumMod val="75000"/>
                  </a:schemeClr>
                </a:solidFill>
              </a:rPr>
              <a:t> </a:t>
            </a:r>
            <a:r>
              <a:rPr lang="en-US" sz="1600" dirty="0" err="1">
                <a:solidFill>
                  <a:schemeClr val="accent1">
                    <a:lumMod val="75000"/>
                  </a:schemeClr>
                </a:solidFill>
              </a:rPr>
              <a:t>през</a:t>
            </a:r>
            <a:r>
              <a:rPr lang="en-US" sz="1600" dirty="0">
                <a:solidFill>
                  <a:schemeClr val="accent1">
                    <a:lumMod val="75000"/>
                  </a:schemeClr>
                </a:solidFill>
              </a:rPr>
              <a:t> </a:t>
            </a:r>
            <a:r>
              <a:rPr lang="en-US" sz="1600" dirty="0" err="1">
                <a:solidFill>
                  <a:schemeClr val="accent1">
                    <a:lumMod val="75000"/>
                  </a:schemeClr>
                </a:solidFill>
              </a:rPr>
              <a:t>годините</a:t>
            </a:r>
            <a:r>
              <a:rPr lang="en-US" sz="1600" dirty="0">
                <a:solidFill>
                  <a:schemeClr val="accent1">
                    <a:lumMod val="75000"/>
                  </a:schemeClr>
                </a:solidFill>
              </a:rPr>
              <a:t> е </a:t>
            </a:r>
            <a:r>
              <a:rPr lang="en-US" sz="1600" dirty="0" err="1">
                <a:solidFill>
                  <a:schemeClr val="accent1">
                    <a:lumMod val="75000"/>
                  </a:schemeClr>
                </a:solidFill>
              </a:rPr>
              <a:t>причината</a:t>
            </a:r>
            <a:r>
              <a:rPr lang="en-US" sz="1600" dirty="0">
                <a:solidFill>
                  <a:schemeClr val="accent1">
                    <a:lumMod val="75000"/>
                  </a:schemeClr>
                </a:solidFill>
              </a:rPr>
              <a:t> за </a:t>
            </a:r>
            <a:r>
              <a:rPr lang="en-US" sz="1600" dirty="0" err="1">
                <a:solidFill>
                  <a:schemeClr val="accent1">
                    <a:lumMod val="75000"/>
                  </a:schemeClr>
                </a:solidFill>
              </a:rPr>
              <a:t>увеличаването</a:t>
            </a:r>
            <a:r>
              <a:rPr lang="en-US" sz="1600" dirty="0">
                <a:solidFill>
                  <a:schemeClr val="accent1">
                    <a:lumMod val="75000"/>
                  </a:schemeClr>
                </a:solidFill>
              </a:rPr>
              <a:t> на </a:t>
            </a:r>
            <a:r>
              <a:rPr lang="bg-BG" altLang="en-US" sz="1600" dirty="0">
                <a:solidFill>
                  <a:schemeClr val="accent1">
                    <a:lumMod val="75000"/>
                  </a:schemeClr>
                </a:solidFill>
              </a:rPr>
              <a:t>страдащите от номофобия.</a:t>
            </a:r>
            <a:r>
              <a:rPr lang="en-US" altLang="bg-BG" sz="1600" dirty="0">
                <a:solidFill>
                  <a:schemeClr val="accent1">
                    <a:lumMod val="75000"/>
                  </a:schemeClr>
                </a:solidFill>
              </a:rPr>
              <a:t> </a:t>
            </a:r>
            <a:r>
              <a:rPr lang="bg-BG" altLang="bg-BG" sz="1600" dirty="0">
                <a:solidFill>
                  <a:schemeClr val="accent1">
                    <a:lumMod val="75000"/>
                  </a:schemeClr>
                </a:solidFill>
              </a:rPr>
              <a:t>Те все по-</a:t>
            </a:r>
            <a:r>
              <a:rPr lang="en-US" sz="1600" dirty="0" err="1">
                <a:solidFill>
                  <a:schemeClr val="accent1">
                    <a:lumMod val="75000"/>
                  </a:schemeClr>
                </a:solidFill>
              </a:rPr>
              <a:t>често</a:t>
            </a:r>
            <a:r>
              <a:rPr lang="en-US" sz="1600" dirty="0">
                <a:solidFill>
                  <a:schemeClr val="accent1">
                    <a:lumMod val="75000"/>
                  </a:schemeClr>
                </a:solidFill>
              </a:rPr>
              <a:t> </a:t>
            </a:r>
            <a:r>
              <a:rPr lang="en-US" sz="1600" dirty="0" err="1">
                <a:solidFill>
                  <a:schemeClr val="accent1">
                    <a:lumMod val="75000"/>
                  </a:schemeClr>
                </a:solidFill>
              </a:rPr>
              <a:t>изпитват</a:t>
            </a:r>
            <a:r>
              <a:rPr lang="en-US" sz="1600" dirty="0">
                <a:solidFill>
                  <a:schemeClr val="accent1">
                    <a:lumMod val="75000"/>
                  </a:schemeClr>
                </a:solidFill>
              </a:rPr>
              <a:t> </a:t>
            </a:r>
            <a:r>
              <a:rPr lang="en-US" sz="1600" dirty="0" err="1">
                <a:solidFill>
                  <a:schemeClr val="accent1">
                    <a:lumMod val="75000"/>
                  </a:schemeClr>
                </a:solidFill>
              </a:rPr>
              <a:t>необходимостта</a:t>
            </a:r>
            <a:r>
              <a:rPr lang="en-US" sz="1600" dirty="0">
                <a:solidFill>
                  <a:schemeClr val="accent1">
                    <a:lumMod val="75000"/>
                  </a:schemeClr>
                </a:solidFill>
              </a:rPr>
              <a:t> </a:t>
            </a:r>
            <a:r>
              <a:rPr lang="en-US" sz="1600" dirty="0" err="1">
                <a:solidFill>
                  <a:schemeClr val="accent1">
                    <a:lumMod val="75000"/>
                  </a:schemeClr>
                </a:solidFill>
              </a:rPr>
              <a:t>да</a:t>
            </a:r>
            <a:r>
              <a:rPr lang="en-US" sz="1600" dirty="0">
                <a:solidFill>
                  <a:schemeClr val="accent1">
                    <a:lumMod val="75000"/>
                  </a:schemeClr>
                </a:solidFill>
              </a:rPr>
              <a:t> </a:t>
            </a:r>
            <a:r>
              <a:rPr lang="en-US" sz="1600" dirty="0" err="1">
                <a:solidFill>
                  <a:schemeClr val="accent1">
                    <a:lumMod val="75000"/>
                  </a:schemeClr>
                </a:solidFill>
              </a:rPr>
              <a:t>бъдат</a:t>
            </a:r>
            <a:r>
              <a:rPr lang="en-US" sz="1600" dirty="0">
                <a:solidFill>
                  <a:schemeClr val="accent1">
                    <a:lumMod val="75000"/>
                  </a:schemeClr>
                </a:solidFill>
              </a:rPr>
              <a:t> </a:t>
            </a:r>
            <a:r>
              <a:rPr lang="en-US" sz="1600" dirty="0" err="1">
                <a:solidFill>
                  <a:schemeClr val="accent1">
                    <a:lumMod val="75000"/>
                  </a:schemeClr>
                </a:solidFill>
              </a:rPr>
              <a:t>постоянно</a:t>
            </a:r>
            <a:r>
              <a:rPr lang="en-US" sz="1600" dirty="0">
                <a:solidFill>
                  <a:schemeClr val="accent1">
                    <a:lumMod val="75000"/>
                  </a:schemeClr>
                </a:solidFill>
              </a:rPr>
              <a:t> </a:t>
            </a:r>
            <a:r>
              <a:rPr lang="en-US" sz="1600" dirty="0" err="1">
                <a:solidFill>
                  <a:schemeClr val="accent1">
                    <a:lumMod val="75000"/>
                  </a:schemeClr>
                </a:solidFill>
              </a:rPr>
              <a:t>свързани</a:t>
            </a:r>
            <a:r>
              <a:rPr lang="en-US" sz="1600" dirty="0">
                <a:solidFill>
                  <a:schemeClr val="accent1">
                    <a:lumMod val="75000"/>
                  </a:schemeClr>
                </a:solidFill>
              </a:rPr>
              <a:t> с </a:t>
            </a:r>
            <a:r>
              <a:rPr lang="en-US" sz="1600" dirty="0" err="1">
                <a:solidFill>
                  <a:schemeClr val="accent1">
                    <a:lumMod val="75000"/>
                  </a:schemeClr>
                </a:solidFill>
              </a:rPr>
              <a:t>техните</a:t>
            </a:r>
            <a:r>
              <a:rPr lang="en-US" sz="1600" dirty="0">
                <a:solidFill>
                  <a:schemeClr val="accent1">
                    <a:lumMod val="75000"/>
                  </a:schemeClr>
                </a:solidFill>
              </a:rPr>
              <a:t> </a:t>
            </a:r>
            <a:r>
              <a:rPr lang="en-US" sz="1600" dirty="0" err="1">
                <a:solidFill>
                  <a:schemeClr val="accent1">
                    <a:lumMod val="75000"/>
                  </a:schemeClr>
                </a:solidFill>
              </a:rPr>
              <a:t>устройства</a:t>
            </a:r>
            <a:r>
              <a:rPr lang="en-US" sz="1600" dirty="0">
                <a:solidFill>
                  <a:schemeClr val="accent1">
                    <a:lumMod val="75000"/>
                  </a:schemeClr>
                </a:solidFill>
              </a:rPr>
              <a:t> и</a:t>
            </a:r>
            <a:r>
              <a:rPr lang="bg-BG" altLang="en-US" sz="1600" dirty="0">
                <a:solidFill>
                  <a:schemeClr val="accent1">
                    <a:lumMod val="75000"/>
                  </a:schemeClr>
                </a:solidFill>
              </a:rPr>
              <a:t> </a:t>
            </a:r>
            <a:r>
              <a:rPr lang="en-US" sz="1600" dirty="0">
                <a:solidFill>
                  <a:schemeClr val="accent1">
                    <a:lumMod val="75000"/>
                  </a:schemeClr>
                </a:solidFill>
              </a:rPr>
              <a:t>се </a:t>
            </a:r>
            <a:r>
              <a:rPr lang="en-US" sz="1600" dirty="0" err="1">
                <a:solidFill>
                  <a:schemeClr val="accent1">
                    <a:lumMod val="75000"/>
                  </a:schemeClr>
                </a:solidFill>
              </a:rPr>
              <a:t>чувстват</a:t>
            </a:r>
            <a:r>
              <a:rPr lang="en-US" sz="1600" dirty="0">
                <a:solidFill>
                  <a:schemeClr val="accent1">
                    <a:lumMod val="75000"/>
                  </a:schemeClr>
                </a:solidFill>
              </a:rPr>
              <a:t> </a:t>
            </a:r>
            <a:r>
              <a:rPr lang="en-US" sz="1600" dirty="0" err="1">
                <a:solidFill>
                  <a:schemeClr val="accent1">
                    <a:lumMod val="75000"/>
                  </a:schemeClr>
                </a:solidFill>
              </a:rPr>
              <a:t>тревожни</a:t>
            </a:r>
            <a:r>
              <a:rPr lang="en-US" sz="1600" dirty="0">
                <a:solidFill>
                  <a:schemeClr val="accent1">
                    <a:lumMod val="75000"/>
                  </a:schemeClr>
                </a:solidFill>
              </a:rPr>
              <a:t>, </a:t>
            </a:r>
            <a:r>
              <a:rPr lang="en-US" sz="1600" dirty="0" err="1">
                <a:solidFill>
                  <a:schemeClr val="accent1">
                    <a:lumMod val="75000"/>
                  </a:schemeClr>
                </a:solidFill>
              </a:rPr>
              <a:t>ако</a:t>
            </a:r>
            <a:r>
              <a:rPr lang="en-US" sz="1600" dirty="0">
                <a:solidFill>
                  <a:schemeClr val="accent1">
                    <a:lumMod val="75000"/>
                  </a:schemeClr>
                </a:solidFill>
              </a:rPr>
              <a:t> </a:t>
            </a:r>
            <a:r>
              <a:rPr lang="en-US" sz="1600" dirty="0" err="1">
                <a:solidFill>
                  <a:schemeClr val="accent1">
                    <a:lumMod val="75000"/>
                  </a:schemeClr>
                </a:solidFill>
              </a:rPr>
              <a:t>са</a:t>
            </a:r>
            <a:r>
              <a:rPr lang="en-US" sz="1600" dirty="0">
                <a:solidFill>
                  <a:schemeClr val="accent1">
                    <a:lumMod val="75000"/>
                  </a:schemeClr>
                </a:solidFill>
              </a:rPr>
              <a:t> </a:t>
            </a:r>
            <a:r>
              <a:rPr lang="en-US" sz="1600" dirty="0" err="1">
                <a:solidFill>
                  <a:schemeClr val="accent1">
                    <a:lumMod val="75000"/>
                  </a:schemeClr>
                </a:solidFill>
              </a:rPr>
              <a:t>отделени</a:t>
            </a:r>
            <a:r>
              <a:rPr lang="en-US" sz="1600" dirty="0">
                <a:solidFill>
                  <a:schemeClr val="accent1">
                    <a:lumMod val="75000"/>
                  </a:schemeClr>
                </a:solidFill>
              </a:rPr>
              <a:t> от </a:t>
            </a:r>
            <a:r>
              <a:rPr lang="en-US" sz="1600" dirty="0" err="1">
                <a:solidFill>
                  <a:schemeClr val="accent1">
                    <a:lumMod val="75000"/>
                  </a:schemeClr>
                </a:solidFill>
              </a:rPr>
              <a:t>тях</a:t>
            </a:r>
            <a:r>
              <a:rPr lang="en-US" sz="1600" dirty="0">
                <a:solidFill>
                  <a:schemeClr val="accent1">
                    <a:lumMod val="75000"/>
                  </a:schemeClr>
                </a:solidFill>
              </a:rPr>
              <a:t>. Това</a:t>
            </a:r>
            <a:r>
              <a:rPr lang="bg-BG" altLang="en-US" sz="1600" dirty="0">
                <a:solidFill>
                  <a:schemeClr val="accent1">
                    <a:lumMod val="75000"/>
                  </a:schemeClr>
                </a:solidFill>
              </a:rPr>
              <a:t> ги насочва</a:t>
            </a:r>
            <a:r>
              <a:rPr lang="en-US" sz="1600" dirty="0">
                <a:solidFill>
                  <a:schemeClr val="accent1">
                    <a:lumMod val="75000"/>
                  </a:schemeClr>
                </a:solidFill>
              </a:rPr>
              <a:t> </a:t>
            </a:r>
            <a:r>
              <a:rPr lang="en-US" sz="1600" dirty="0" err="1">
                <a:solidFill>
                  <a:schemeClr val="accent1">
                    <a:lumMod val="75000"/>
                  </a:schemeClr>
                </a:solidFill>
              </a:rPr>
              <a:t>към</a:t>
            </a:r>
            <a:r>
              <a:rPr lang="en-US" sz="1600" dirty="0">
                <a:solidFill>
                  <a:schemeClr val="accent1">
                    <a:lumMod val="75000"/>
                  </a:schemeClr>
                </a:solidFill>
              </a:rPr>
              <a:t> </a:t>
            </a:r>
            <a:r>
              <a:rPr lang="en-US" sz="1600" dirty="0" err="1">
                <a:solidFill>
                  <a:schemeClr val="accent1">
                    <a:lumMod val="75000"/>
                  </a:schemeClr>
                </a:solidFill>
              </a:rPr>
              <a:t>безцелно</a:t>
            </a:r>
            <a:r>
              <a:rPr lang="en-US" sz="1600" dirty="0">
                <a:solidFill>
                  <a:schemeClr val="accent1">
                    <a:lumMod val="75000"/>
                  </a:schemeClr>
                </a:solidFill>
              </a:rPr>
              <a:t> </a:t>
            </a:r>
            <a:r>
              <a:rPr lang="en-US" sz="1600" dirty="0" err="1">
                <a:solidFill>
                  <a:schemeClr val="accent1">
                    <a:lumMod val="75000"/>
                  </a:schemeClr>
                </a:solidFill>
              </a:rPr>
              <a:t>сърфиране</a:t>
            </a:r>
            <a:r>
              <a:rPr lang="en-US" sz="1600" dirty="0">
                <a:solidFill>
                  <a:schemeClr val="accent1">
                    <a:lumMod val="75000"/>
                  </a:schemeClr>
                </a:solidFill>
              </a:rPr>
              <a:t> в </a:t>
            </a:r>
            <a:r>
              <a:rPr lang="en-US" sz="1600" dirty="0" err="1">
                <a:solidFill>
                  <a:schemeClr val="accent1">
                    <a:lumMod val="75000"/>
                  </a:schemeClr>
                </a:solidFill>
              </a:rPr>
              <a:t>интернет</a:t>
            </a:r>
            <a:r>
              <a:rPr lang="en-US" sz="1600" dirty="0">
                <a:solidFill>
                  <a:schemeClr val="accent1">
                    <a:lumMod val="75000"/>
                  </a:schemeClr>
                </a:solidFill>
              </a:rPr>
              <a:t>, </a:t>
            </a:r>
            <a:r>
              <a:rPr lang="en-US" sz="1600" dirty="0" err="1">
                <a:solidFill>
                  <a:schemeClr val="accent1">
                    <a:lumMod val="75000"/>
                  </a:schemeClr>
                </a:solidFill>
              </a:rPr>
              <a:t>което</a:t>
            </a:r>
            <a:r>
              <a:rPr lang="en-US" sz="1600" dirty="0">
                <a:solidFill>
                  <a:schemeClr val="accent1">
                    <a:lumMod val="75000"/>
                  </a:schemeClr>
                </a:solidFill>
              </a:rPr>
              <a:t> </a:t>
            </a:r>
            <a:r>
              <a:rPr lang="bg-BG" altLang="en-US" sz="1600" dirty="0">
                <a:solidFill>
                  <a:schemeClr val="accent1">
                    <a:lumMod val="75000"/>
                  </a:schemeClr>
                </a:solidFill>
              </a:rPr>
              <a:t>запълва </a:t>
            </a:r>
            <a:r>
              <a:rPr lang="en-US" sz="1600" dirty="0" err="1">
                <a:solidFill>
                  <a:schemeClr val="accent1">
                    <a:lumMod val="75000"/>
                  </a:schemeClr>
                </a:solidFill>
              </a:rPr>
              <a:t>тяхното</a:t>
            </a:r>
            <a:r>
              <a:rPr lang="en-US" sz="1600" dirty="0">
                <a:solidFill>
                  <a:schemeClr val="accent1">
                    <a:lumMod val="75000"/>
                  </a:schemeClr>
                </a:solidFill>
              </a:rPr>
              <a:t> </a:t>
            </a:r>
            <a:r>
              <a:rPr lang="en-US" sz="1600" dirty="0" err="1">
                <a:solidFill>
                  <a:schemeClr val="accent1">
                    <a:lumMod val="75000"/>
                  </a:schemeClr>
                </a:solidFill>
              </a:rPr>
              <a:t>време</a:t>
            </a:r>
            <a:r>
              <a:rPr lang="en-US" sz="1600" dirty="0">
                <a:solidFill>
                  <a:schemeClr val="accent1">
                    <a:lumMod val="75000"/>
                  </a:schemeClr>
                </a:solidFill>
              </a:rPr>
              <a:t> и </a:t>
            </a:r>
            <a:r>
              <a:rPr lang="bg-BG" altLang="en-US" sz="1600" dirty="0">
                <a:solidFill>
                  <a:schemeClr val="accent1">
                    <a:lumMod val="75000"/>
                  </a:schemeClr>
                </a:solidFill>
              </a:rPr>
              <a:t>ги </a:t>
            </a:r>
            <a:r>
              <a:rPr lang="en-US" sz="1600" dirty="0" err="1">
                <a:solidFill>
                  <a:schemeClr val="accent1">
                    <a:lumMod val="75000"/>
                  </a:schemeClr>
                </a:solidFill>
              </a:rPr>
              <a:t>откло</a:t>
            </a:r>
            <a:r>
              <a:rPr lang="bg-BG" altLang="en-US" sz="1600" dirty="0">
                <a:solidFill>
                  <a:schemeClr val="accent1">
                    <a:lumMod val="75000"/>
                  </a:schemeClr>
                </a:solidFill>
              </a:rPr>
              <a:t>нява</a:t>
            </a:r>
            <a:r>
              <a:rPr lang="en-US" sz="1600" dirty="0">
                <a:solidFill>
                  <a:schemeClr val="accent1">
                    <a:lumMod val="75000"/>
                  </a:schemeClr>
                </a:solidFill>
              </a:rPr>
              <a:t> от </a:t>
            </a:r>
            <a:r>
              <a:rPr lang="en-US" sz="1600" dirty="0" err="1">
                <a:solidFill>
                  <a:schemeClr val="accent1">
                    <a:lumMod val="75000"/>
                  </a:schemeClr>
                </a:solidFill>
              </a:rPr>
              <a:t>целевата</a:t>
            </a:r>
            <a:r>
              <a:rPr lang="en-US" sz="1600" dirty="0">
                <a:solidFill>
                  <a:schemeClr val="accent1">
                    <a:lumMod val="75000"/>
                  </a:schemeClr>
                </a:solidFill>
              </a:rPr>
              <a:t> </a:t>
            </a:r>
            <a:r>
              <a:rPr lang="en-US" sz="1600" dirty="0" err="1">
                <a:solidFill>
                  <a:schemeClr val="accent1">
                    <a:lumMod val="75000"/>
                  </a:schemeClr>
                </a:solidFill>
              </a:rPr>
              <a:t>дейност</a:t>
            </a:r>
            <a:r>
              <a:rPr lang="en-US" sz="1600" dirty="0">
                <a:solidFill>
                  <a:schemeClr val="accent1">
                    <a:lumMod val="75000"/>
                  </a:schemeClr>
                </a:solidFill>
              </a:rPr>
              <a:t> </a:t>
            </a:r>
            <a:r>
              <a:rPr lang="en-US" sz="1600" dirty="0" err="1">
                <a:solidFill>
                  <a:schemeClr val="accent1">
                    <a:lumMod val="75000"/>
                  </a:schemeClr>
                </a:solidFill>
              </a:rPr>
              <a:t>или</a:t>
            </a:r>
            <a:r>
              <a:rPr lang="en-US" sz="1600" dirty="0">
                <a:solidFill>
                  <a:schemeClr val="accent1">
                    <a:lumMod val="75000"/>
                  </a:schemeClr>
                </a:solidFill>
              </a:rPr>
              <a:t> </a:t>
            </a:r>
            <a:r>
              <a:rPr lang="en-US" sz="1600" dirty="0" err="1">
                <a:solidFill>
                  <a:schemeClr val="accent1">
                    <a:lumMod val="75000"/>
                  </a:schemeClr>
                </a:solidFill>
              </a:rPr>
              <a:t>продуктивни</a:t>
            </a:r>
            <a:r>
              <a:rPr lang="bg-BG" altLang="en-US" sz="1600" dirty="0">
                <a:solidFill>
                  <a:schemeClr val="accent1">
                    <a:lumMod val="75000"/>
                  </a:schemeClr>
                </a:solidFill>
              </a:rPr>
              <a:t>те им</a:t>
            </a:r>
            <a:r>
              <a:rPr lang="en-US" sz="1600" dirty="0">
                <a:solidFill>
                  <a:schemeClr val="accent1">
                    <a:lumMod val="75000"/>
                  </a:schemeClr>
                </a:solidFill>
              </a:rPr>
              <a:t> </a:t>
            </a:r>
            <a:r>
              <a:rPr lang="en-US" sz="1600" dirty="0" err="1">
                <a:solidFill>
                  <a:schemeClr val="accent1">
                    <a:lumMod val="75000"/>
                  </a:schemeClr>
                </a:solidFill>
              </a:rPr>
              <a:t>задачи</a:t>
            </a:r>
            <a:r>
              <a:rPr lang="en-US" sz="1600" dirty="0">
                <a:solidFill>
                  <a:schemeClr val="accent1">
                    <a:lumMod val="75000"/>
                  </a:schemeClr>
                </a:solidFill>
              </a:rPr>
              <a:t>.</a:t>
            </a:r>
            <a:endParaRPr lang="en-US" sz="1600" dirty="0">
              <a:solidFill>
                <a:schemeClr val="accent1">
                  <a:lumMod val="75000"/>
                </a:schemeClr>
              </a:solidFill>
            </a:endParaRPr>
          </a:p>
        </p:txBody>
      </p:sp>
      <p:sp>
        <p:nvSpPr>
          <p:cNvPr id="36" name="Text Box 35"/>
          <p:cNvSpPr txBox="1"/>
          <p:nvPr/>
        </p:nvSpPr>
        <p:spPr>
          <a:xfrm>
            <a:off x="257175" y="2921635"/>
            <a:ext cx="330835" cy="337185"/>
          </a:xfrm>
          <a:prstGeom prst="rect">
            <a:avLst/>
          </a:prstGeom>
          <a:noFill/>
        </p:spPr>
        <p:txBody>
          <a:bodyPr wrap="none" rtlCol="0">
            <a:spAutoFit/>
          </a:bodyPr>
          <a:lstStyle/>
          <a:p>
            <a:r>
              <a:rPr lang="bg-BG" altLang="en-US" sz="1600" b="1">
                <a:solidFill>
                  <a:srgbClr val="0054AB"/>
                </a:solidFill>
              </a:rPr>
              <a:t>%</a:t>
            </a:r>
            <a:endParaRPr lang="bg-BG" altLang="en-US" sz="1600" b="1">
              <a:solidFill>
                <a:srgbClr val="0054AB"/>
              </a:solidFill>
            </a:endParaRPr>
          </a:p>
        </p:txBody>
      </p:sp>
      <p:sp>
        <p:nvSpPr>
          <p:cNvPr id="38" name="Text Box 37"/>
          <p:cNvSpPr txBox="1"/>
          <p:nvPr/>
        </p:nvSpPr>
        <p:spPr>
          <a:xfrm>
            <a:off x="4200328" y="2880296"/>
            <a:ext cx="3822702" cy="2062103"/>
          </a:xfrm>
          <a:prstGeom prst="rect">
            <a:avLst/>
          </a:prstGeom>
          <a:noFill/>
        </p:spPr>
        <p:txBody>
          <a:bodyPr wrap="square" rtlCol="0">
            <a:spAutoFit/>
          </a:bodyPr>
          <a:lstStyle/>
          <a:p>
            <a:pPr algn="just">
              <a:tabLst>
                <a:tab pos="539750" algn="l"/>
              </a:tabLst>
            </a:pPr>
            <a:r>
              <a:rPr lang="bg-BG" altLang="en-US" sz="1600" b="1" dirty="0">
                <a:solidFill>
                  <a:schemeClr val="accent1">
                    <a:lumMod val="75000"/>
                  </a:schemeClr>
                </a:solidFill>
              </a:rPr>
              <a:t>	Анализ на данните: </a:t>
            </a:r>
            <a:r>
              <a:rPr lang="bg-BG" altLang="en-US" sz="1600" dirty="0">
                <a:solidFill>
                  <a:schemeClr val="accent1">
                    <a:lumMod val="75000"/>
                  </a:schemeClr>
                </a:solidFill>
              </a:rPr>
              <a:t>През </a:t>
            </a:r>
            <a:r>
              <a:rPr lang="bg-BG" altLang="en-US" sz="1600" b="1" dirty="0">
                <a:solidFill>
                  <a:schemeClr val="accent1">
                    <a:lumMod val="75000"/>
                  </a:schemeClr>
                </a:solidFill>
              </a:rPr>
              <a:t>2020 </a:t>
            </a:r>
            <a:r>
              <a:rPr lang="bg-BG" altLang="en-US" sz="1600" b="1" dirty="0" smtClean="0">
                <a:solidFill>
                  <a:schemeClr val="accent1">
                    <a:lumMod val="75000"/>
                  </a:schemeClr>
                </a:solidFill>
              </a:rPr>
              <a:t>г. </a:t>
            </a:r>
            <a:r>
              <a:rPr lang="bg-BG" altLang="en-US" sz="1600" dirty="0">
                <a:solidFill>
                  <a:schemeClr val="accent1">
                    <a:lumMod val="75000"/>
                  </a:schemeClr>
                </a:solidFill>
              </a:rPr>
              <a:t>целевото сърфиране в </a:t>
            </a:r>
            <a:r>
              <a:rPr lang="bg-BG" altLang="en-US" sz="1600" dirty="0" smtClean="0">
                <a:solidFill>
                  <a:schemeClr val="accent1">
                    <a:lumMod val="75000"/>
                  </a:schemeClr>
                </a:solidFill>
              </a:rPr>
              <a:t>Интернет </a:t>
            </a:r>
            <a:r>
              <a:rPr lang="bg-BG" altLang="en-US" sz="1600" dirty="0">
                <a:solidFill>
                  <a:schemeClr val="accent1">
                    <a:lumMod val="75000"/>
                  </a:schemeClr>
                </a:solidFill>
              </a:rPr>
              <a:t>е било по-ниско в сравнение с безцелното. През </a:t>
            </a:r>
            <a:r>
              <a:rPr lang="bg-BG" altLang="en-US" sz="1600" b="1" dirty="0" smtClean="0">
                <a:solidFill>
                  <a:schemeClr val="accent1">
                    <a:lumMod val="75000"/>
                  </a:schemeClr>
                </a:solidFill>
              </a:rPr>
              <a:t>2022 г.</a:t>
            </a:r>
            <a:r>
              <a:rPr lang="bg-BG" altLang="en-US" sz="1600" dirty="0" smtClean="0">
                <a:solidFill>
                  <a:schemeClr val="accent1">
                    <a:lumMod val="75000"/>
                  </a:schemeClr>
                </a:solidFill>
              </a:rPr>
              <a:t> в сравнение с </a:t>
            </a:r>
            <a:r>
              <a:rPr lang="bg-BG" altLang="en-US" sz="1600" b="1" dirty="0" smtClean="0">
                <a:solidFill>
                  <a:schemeClr val="accent1">
                    <a:lumMod val="75000"/>
                  </a:schemeClr>
                </a:solidFill>
              </a:rPr>
              <a:t>2020 г.</a:t>
            </a:r>
            <a:r>
              <a:rPr lang="bg-BG" altLang="en-US" sz="1600" dirty="0" smtClean="0">
                <a:solidFill>
                  <a:schemeClr val="accent1">
                    <a:lumMod val="75000"/>
                  </a:schemeClr>
                </a:solidFill>
              </a:rPr>
              <a:t>, целевото интернет сърфиране нараства с </a:t>
            </a:r>
            <a:r>
              <a:rPr lang="bg-BG" altLang="en-US" sz="1600" b="1" dirty="0" smtClean="0">
                <a:solidFill>
                  <a:schemeClr val="accent1">
                    <a:lumMod val="75000"/>
                  </a:schemeClr>
                </a:solidFill>
              </a:rPr>
              <a:t>10,2 процентни пункта</a:t>
            </a:r>
            <a:r>
              <a:rPr lang="bg-BG" altLang="en-US" sz="1600" dirty="0" smtClean="0">
                <a:solidFill>
                  <a:schemeClr val="accent1">
                    <a:lumMod val="75000"/>
                  </a:schemeClr>
                </a:solidFill>
              </a:rPr>
              <a:t>, </a:t>
            </a:r>
            <a:r>
              <a:rPr lang="bg-BG" altLang="en-US" sz="1600" dirty="0">
                <a:solidFill>
                  <a:schemeClr val="accent1">
                    <a:lumMod val="75000"/>
                  </a:schemeClr>
                </a:solidFill>
              </a:rPr>
              <a:t>а безцелното </a:t>
            </a:r>
            <a:r>
              <a:rPr lang="bg-BG" altLang="en-US" sz="1600" dirty="0" smtClean="0">
                <a:solidFill>
                  <a:schemeClr val="accent1">
                    <a:lumMod val="75000"/>
                  </a:schemeClr>
                </a:solidFill>
              </a:rPr>
              <a:t>сърфиране се покачва с </a:t>
            </a:r>
            <a:r>
              <a:rPr lang="bg-BG" altLang="en-US" sz="1600" b="1" dirty="0" smtClean="0">
                <a:solidFill>
                  <a:schemeClr val="accent1">
                    <a:lumMod val="75000"/>
                  </a:schemeClr>
                </a:solidFill>
              </a:rPr>
              <a:t>8,7 процентни пункта</a:t>
            </a:r>
            <a:r>
              <a:rPr lang="bg-BG" altLang="en-US" sz="1600" dirty="0" smtClean="0">
                <a:solidFill>
                  <a:schemeClr val="accent1">
                    <a:lumMod val="75000"/>
                  </a:schemeClr>
                </a:solidFill>
              </a:rPr>
              <a:t>.</a:t>
            </a:r>
            <a:endParaRPr lang="bg-BG" altLang="en-US" sz="1600" dirty="0">
              <a:solidFill>
                <a:schemeClr val="accent1">
                  <a:lumMod val="75000"/>
                </a:schemeClr>
              </a:solidFill>
            </a:endParaRPr>
          </a:p>
        </p:txBody>
      </p:sp>
      <p:graphicFrame>
        <p:nvGraphicFramePr>
          <p:cNvPr id="5" name="Chart 4"/>
          <p:cNvGraphicFramePr/>
          <p:nvPr/>
        </p:nvGraphicFramePr>
        <p:xfrm>
          <a:off x="8097520" y="2811145"/>
          <a:ext cx="3832225" cy="2205990"/>
        </p:xfrm>
        <a:graphic>
          <a:graphicData uri="http://schemas.openxmlformats.org/drawingml/2006/chart">
            <c:chart xmlns:c="http://schemas.openxmlformats.org/drawingml/2006/chart" xmlns:r="http://schemas.openxmlformats.org/officeDocument/2006/relationships" r:id="rId2"/>
          </a:graphicData>
        </a:graphic>
      </p:graphicFrame>
      <p:sp>
        <p:nvSpPr>
          <p:cNvPr id="37" name="Text Box 36"/>
          <p:cNvSpPr txBox="1"/>
          <p:nvPr/>
        </p:nvSpPr>
        <p:spPr>
          <a:xfrm>
            <a:off x="8211820" y="3343910"/>
            <a:ext cx="330835" cy="337185"/>
          </a:xfrm>
          <a:prstGeom prst="rect">
            <a:avLst/>
          </a:prstGeom>
          <a:noFill/>
        </p:spPr>
        <p:txBody>
          <a:bodyPr wrap="none" rtlCol="0">
            <a:spAutoFit/>
          </a:bodyPr>
          <a:lstStyle/>
          <a:p>
            <a:r>
              <a:rPr lang="bg-BG" altLang="en-US" sz="1600" b="1" dirty="0">
                <a:solidFill>
                  <a:srgbClr val="0054AB"/>
                </a:solidFill>
              </a:rPr>
              <a:t>%</a:t>
            </a:r>
            <a:endParaRPr lang="bg-BG" altLang="en-US" sz="1600" b="1" dirty="0">
              <a:solidFill>
                <a:srgbClr val="0054AB"/>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untitled-1"/>
          <p:cNvPicPr>
            <a:picLocks noGrp="1" noChangeAspect="1"/>
          </p:cNvPicPr>
          <p:nvPr>
            <p:ph sz="half" idx="1"/>
          </p:nvPr>
        </p:nvPicPr>
        <p:blipFill>
          <a:blip r:embed="rId1" cstate="print"/>
          <a:stretch>
            <a:fillRect/>
          </a:stretch>
        </p:blipFill>
        <p:spPr>
          <a:xfrm>
            <a:off x="262255" y="3270885"/>
            <a:ext cx="2927985" cy="1647825"/>
          </a:xfrm>
          <a:prstGeom prst="rect">
            <a:avLst/>
          </a:prstGeom>
        </p:spPr>
      </p:pic>
      <p:pic>
        <p:nvPicPr>
          <p:cNvPr id="7" name="Content Placeholder 6" descr="teenscreens"/>
          <p:cNvPicPr>
            <a:picLocks noGrp="1" noChangeAspect="1"/>
          </p:cNvPicPr>
          <p:nvPr>
            <p:ph sz="half" idx="2"/>
          </p:nvPr>
        </p:nvPicPr>
        <p:blipFill>
          <a:blip r:embed="rId2" cstate="print"/>
          <a:stretch>
            <a:fillRect/>
          </a:stretch>
        </p:blipFill>
        <p:spPr>
          <a:xfrm>
            <a:off x="2613025" y="4933950"/>
            <a:ext cx="3048000" cy="1715135"/>
          </a:xfrm>
          <a:prstGeom prst="rect">
            <a:avLst/>
          </a:prstGeom>
        </p:spPr>
      </p:pic>
      <p:sp>
        <p:nvSpPr>
          <p:cNvPr id="101" name="Text Box 100"/>
          <p:cNvSpPr txBox="1"/>
          <p:nvPr/>
        </p:nvSpPr>
        <p:spPr>
          <a:xfrm>
            <a:off x="1224915" y="1635760"/>
            <a:ext cx="5080000" cy="1076325"/>
          </a:xfrm>
          <a:prstGeom prst="rect">
            <a:avLst/>
          </a:prstGeom>
          <a:noFill/>
          <a:ln w="9525">
            <a:noFill/>
          </a:ln>
        </p:spPr>
        <p:txBody>
          <a:bodyPr>
            <a:spAutoFit/>
          </a:bodyPr>
          <a:lstStyle/>
          <a:p>
            <a:pPr marL="285750" indent="-285750">
              <a:buFont typeface="Wingdings" panose="05000000000000000000" charset="0"/>
              <a:buChar char="ü"/>
            </a:pPr>
            <a:r>
              <a:rPr lang="en-US" sz="1600" b="1" dirty="0" err="1">
                <a:solidFill>
                  <a:srgbClr val="FD6339"/>
                </a:solidFill>
                <a:latin typeface="Calibri" panose="020F0502020204030204" charset="0"/>
                <a:ea typeface="SimSun" panose="02010600030101010101" pitchFamily="2" charset="-122"/>
                <a:cs typeface="Calibri" panose="020F0502020204030204" charset="0"/>
              </a:rPr>
              <a:t>Съсредоточете</a:t>
            </a:r>
            <a:r>
              <a:rPr lang="en-US" sz="1600" b="1" dirty="0">
                <a:solidFill>
                  <a:srgbClr val="FD6339"/>
                </a:solidFill>
                <a:latin typeface="Calibri" panose="020F0502020204030204" charset="0"/>
                <a:ea typeface="SimSun" panose="02010600030101010101" pitchFamily="2" charset="-122"/>
                <a:cs typeface="Calibri" panose="020F0502020204030204" charset="0"/>
              </a:rPr>
              <a:t> се </a:t>
            </a:r>
            <a:r>
              <a:rPr lang="en-US" sz="1600" b="1" dirty="0" err="1">
                <a:solidFill>
                  <a:srgbClr val="FD6339"/>
                </a:solidFill>
                <a:latin typeface="Calibri" panose="020F0502020204030204" charset="0"/>
                <a:ea typeface="SimSun" panose="02010600030101010101" pitchFamily="2" charset="-122"/>
                <a:cs typeface="Calibri" panose="020F0502020204030204" charset="0"/>
              </a:rPr>
              <a:t>повече</a:t>
            </a:r>
            <a:r>
              <a:rPr lang="en-US" sz="1600" b="1" dirty="0">
                <a:solidFill>
                  <a:srgbClr val="FD6339"/>
                </a:solidFill>
                <a:latin typeface="Calibri" panose="020F0502020204030204" charset="0"/>
                <a:ea typeface="SimSun" panose="02010600030101010101" pitchFamily="2" charset="-122"/>
                <a:cs typeface="Calibri" panose="020F0502020204030204" charset="0"/>
              </a:rPr>
              <a:t> </a:t>
            </a:r>
            <a:r>
              <a:rPr lang="en-US" sz="1600" b="1" dirty="0" err="1">
                <a:solidFill>
                  <a:srgbClr val="FD6339"/>
                </a:solidFill>
                <a:latin typeface="Calibri" panose="020F0502020204030204" charset="0"/>
                <a:ea typeface="SimSun" panose="02010600030101010101" pitchFamily="2" charset="-122"/>
                <a:cs typeface="Calibri" panose="020F0502020204030204" charset="0"/>
              </a:rPr>
              <a:t>върху</a:t>
            </a:r>
            <a:r>
              <a:rPr lang="en-US" sz="1600" b="1" dirty="0">
                <a:solidFill>
                  <a:srgbClr val="FD6339"/>
                </a:solidFill>
                <a:latin typeface="Calibri" panose="020F0502020204030204" charset="0"/>
                <a:ea typeface="SimSun" panose="02010600030101010101" pitchFamily="2" charset="-122"/>
                <a:cs typeface="Calibri" panose="020F0502020204030204" charset="0"/>
              </a:rPr>
              <a:t> </a:t>
            </a:r>
            <a:r>
              <a:rPr lang="en-US" sz="1600" b="1" dirty="0" err="1">
                <a:solidFill>
                  <a:srgbClr val="FD6339"/>
                </a:solidFill>
                <a:latin typeface="Calibri" panose="020F0502020204030204" charset="0"/>
                <a:ea typeface="SimSun" panose="02010600030101010101" pitchFamily="2" charset="-122"/>
                <a:cs typeface="Calibri" panose="020F0502020204030204" charset="0"/>
              </a:rPr>
              <a:t>себе</a:t>
            </a:r>
            <a:r>
              <a:rPr lang="en-US" sz="1600" b="1" dirty="0">
                <a:solidFill>
                  <a:srgbClr val="FD6339"/>
                </a:solidFill>
                <a:latin typeface="Calibri" panose="020F0502020204030204" charset="0"/>
                <a:ea typeface="SimSun" panose="02010600030101010101" pitchFamily="2" charset="-122"/>
                <a:cs typeface="Calibri" panose="020F0502020204030204" charset="0"/>
              </a:rPr>
              <a:t> </a:t>
            </a:r>
            <a:r>
              <a:rPr lang="en-US" sz="1600" b="1" dirty="0" err="1">
                <a:solidFill>
                  <a:srgbClr val="FD6339"/>
                </a:solidFill>
                <a:latin typeface="Calibri" panose="020F0502020204030204" charset="0"/>
                <a:ea typeface="SimSun" panose="02010600030101010101" pitchFamily="2" charset="-122"/>
                <a:cs typeface="Calibri" panose="020F0502020204030204" charset="0"/>
              </a:rPr>
              <a:t>си</a:t>
            </a:r>
            <a:endParaRPr lang="en-US" sz="1600" b="1" dirty="0">
              <a:solidFill>
                <a:srgbClr val="FD6339"/>
              </a:solidFill>
              <a:latin typeface="Calibri" panose="020F0502020204030204" charset="0"/>
              <a:ea typeface="SimSun" panose="02010600030101010101" pitchFamily="2" charset="-122"/>
              <a:cs typeface="Calibri" panose="020F0502020204030204" charset="0"/>
            </a:endParaRPr>
          </a:p>
          <a:p>
            <a:pPr marL="285750" indent="-285750">
              <a:buFont typeface="Wingdings" panose="05000000000000000000" charset="0"/>
              <a:buChar char="ü"/>
            </a:pPr>
            <a:r>
              <a:rPr lang="en-US" sz="1600" b="1" dirty="0" err="1">
                <a:solidFill>
                  <a:srgbClr val="FD6339"/>
                </a:solidFill>
                <a:latin typeface="Calibri" panose="020F0502020204030204" charset="0"/>
                <a:cs typeface="Calibri" panose="020F0502020204030204" charset="0"/>
              </a:rPr>
              <a:t>Изключете</a:t>
            </a:r>
            <a:r>
              <a:rPr lang="en-US" sz="1600" b="1" dirty="0">
                <a:solidFill>
                  <a:srgbClr val="FD6339"/>
                </a:solidFill>
                <a:latin typeface="Calibri" panose="020F0502020204030204" charset="0"/>
                <a:cs typeface="Calibri" panose="020F0502020204030204" charset="0"/>
              </a:rPr>
              <a:t> </a:t>
            </a:r>
            <a:r>
              <a:rPr lang="en-US" sz="1600" b="1" dirty="0" err="1">
                <a:solidFill>
                  <a:srgbClr val="FD6339"/>
                </a:solidFill>
                <a:latin typeface="Calibri" panose="020F0502020204030204" charset="0"/>
                <a:cs typeface="Calibri" panose="020F0502020204030204" charset="0"/>
              </a:rPr>
              <a:t>известията</a:t>
            </a:r>
            <a:r>
              <a:rPr lang="en-US" sz="1600" b="1" dirty="0">
                <a:solidFill>
                  <a:srgbClr val="FD6339"/>
                </a:solidFill>
                <a:latin typeface="Calibri" panose="020F0502020204030204" charset="0"/>
                <a:cs typeface="Calibri" panose="020F0502020204030204" charset="0"/>
              </a:rPr>
              <a:t> </a:t>
            </a:r>
            <a:r>
              <a:rPr lang="en-US" sz="1600" b="1" dirty="0" err="1">
                <a:solidFill>
                  <a:srgbClr val="FD6339"/>
                </a:solidFill>
                <a:latin typeface="Calibri" panose="020F0502020204030204" charset="0"/>
                <a:cs typeface="Calibri" panose="020F0502020204030204" charset="0"/>
              </a:rPr>
              <a:t>си</a:t>
            </a:r>
            <a:endParaRPr lang="en-US" sz="1600" b="1" dirty="0">
              <a:solidFill>
                <a:srgbClr val="FD6339"/>
              </a:solidFill>
              <a:latin typeface="Calibri" panose="020F0502020204030204" charset="0"/>
              <a:cs typeface="Calibri" panose="020F0502020204030204" charset="0"/>
            </a:endParaRPr>
          </a:p>
          <a:p>
            <a:pPr marL="285750" indent="-285750">
              <a:buFont typeface="Wingdings" panose="05000000000000000000" charset="0"/>
              <a:buChar char="ü"/>
            </a:pPr>
            <a:r>
              <a:rPr lang="bg-BG" altLang="en-US" sz="1600" b="1" dirty="0">
                <a:solidFill>
                  <a:srgbClr val="FD6339"/>
                </a:solidFill>
                <a:latin typeface="Calibri" panose="020F0502020204030204" charset="0"/>
                <a:cs typeface="Calibri" panose="020F0502020204030204" charset="0"/>
              </a:rPr>
              <a:t>Запазете психическото си здраве</a:t>
            </a:r>
            <a:endParaRPr lang="en-US" sz="1600" b="1" dirty="0">
              <a:solidFill>
                <a:srgbClr val="FD6339"/>
              </a:solidFill>
              <a:latin typeface="Calibri" panose="020F0502020204030204" charset="0"/>
              <a:cs typeface="Calibri" panose="020F0502020204030204" charset="0"/>
            </a:endParaRPr>
          </a:p>
          <a:p>
            <a:pPr indent="0">
              <a:buFont typeface="Wingdings" panose="05000000000000000000" charset="0"/>
              <a:buNone/>
            </a:pPr>
            <a:endParaRPr lang="en-US" sz="1600" b="1" dirty="0">
              <a:solidFill>
                <a:srgbClr val="FD6339"/>
              </a:solidFill>
              <a:latin typeface="Calibri" panose="020F0502020204030204" charset="0"/>
              <a:cs typeface="Calibri" panose="020F0502020204030204" charset="0"/>
            </a:endParaRPr>
          </a:p>
        </p:txBody>
      </p:sp>
      <p:pic>
        <p:nvPicPr>
          <p:cNvPr id="106" name="Picture 105"/>
          <p:cNvPicPr/>
          <p:nvPr/>
        </p:nvPicPr>
        <p:blipFill>
          <a:blip r:embed="rId3" cstate="print"/>
          <a:stretch>
            <a:fillRect/>
          </a:stretch>
        </p:blipFill>
        <p:spPr>
          <a:xfrm>
            <a:off x="0" y="1627505"/>
            <a:ext cx="1224915" cy="1153795"/>
          </a:xfrm>
          <a:prstGeom prst="rect">
            <a:avLst/>
          </a:prstGeom>
          <a:noFill/>
          <a:ln w="9525">
            <a:noFill/>
          </a:ln>
        </p:spPr>
      </p:pic>
      <p:sp>
        <p:nvSpPr>
          <p:cNvPr id="8" name="Правоъгълник 7"/>
          <p:cNvSpPr/>
          <p:nvPr/>
        </p:nvSpPr>
        <p:spPr>
          <a:xfrm>
            <a:off x="0" y="0"/>
            <a:ext cx="12192000" cy="1263316"/>
          </a:xfrm>
          <a:prstGeom prst="rect">
            <a:avLst/>
          </a:prstGeom>
          <a:solidFill>
            <a:srgbClr val="FD6339"/>
          </a:solidFill>
          <a:ln>
            <a:solidFill>
              <a:srgbClr val="FD6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 name="Title 1"/>
          <p:cNvSpPr>
            <a:spLocks noGrp="1"/>
          </p:cNvSpPr>
          <p:nvPr>
            <p:ph type="title"/>
          </p:nvPr>
        </p:nvSpPr>
        <p:spPr>
          <a:xfrm>
            <a:off x="549443" y="0"/>
            <a:ext cx="10515600" cy="1325563"/>
          </a:xfrm>
        </p:spPr>
        <p:txBody>
          <a:bodyPr>
            <a:normAutofit/>
          </a:bodyPr>
          <a:lstStyle/>
          <a:p>
            <a:pPr algn="ctr"/>
            <a:r>
              <a:rPr lang="bg-BG" sz="2400" b="1" dirty="0">
                <a:solidFill>
                  <a:schemeClr val="bg1"/>
                </a:solidFill>
                <a:latin typeface="Calibri" panose="020F0502020204030204" charset="0"/>
                <a:cs typeface="Calibri" panose="020F0502020204030204" charset="0"/>
                <a:sym typeface="+mn-ea"/>
              </a:rPr>
              <a:t>Как да се преборим с номофобията?</a:t>
            </a:r>
            <a:endParaRPr lang="bg-BG" sz="2400" b="1" dirty="0">
              <a:solidFill>
                <a:schemeClr val="bg1"/>
              </a:solidFill>
            </a:endParaRPr>
          </a:p>
        </p:txBody>
      </p:sp>
      <p:pic>
        <p:nvPicPr>
          <p:cNvPr id="10" name="Картина 9" descr="phone_as_handcuf-removebg-preview.png"/>
          <p:cNvPicPr>
            <a:picLocks noChangeAspect="1"/>
          </p:cNvPicPr>
          <p:nvPr/>
        </p:nvPicPr>
        <p:blipFill>
          <a:blip r:embed="rId4" cstate="print"/>
          <a:stretch>
            <a:fillRect/>
          </a:stretch>
        </p:blipFill>
        <p:spPr>
          <a:xfrm>
            <a:off x="10491537" y="-252664"/>
            <a:ext cx="1519990" cy="1519990"/>
          </a:xfrm>
          <a:prstGeom prst="rect">
            <a:avLst/>
          </a:prstGeom>
        </p:spPr>
      </p:pic>
      <p:sp>
        <p:nvSpPr>
          <p:cNvPr id="3" name="Text Box 2"/>
          <p:cNvSpPr txBox="1"/>
          <p:nvPr/>
        </p:nvSpPr>
        <p:spPr>
          <a:xfrm>
            <a:off x="1224915" y="2361565"/>
            <a:ext cx="4314825" cy="829945"/>
          </a:xfrm>
          <a:prstGeom prst="rect">
            <a:avLst/>
          </a:prstGeom>
          <a:noFill/>
        </p:spPr>
        <p:txBody>
          <a:bodyPr wrap="square" rtlCol="0" anchor="t">
            <a:spAutoFit/>
          </a:bodyPr>
          <a:lstStyle/>
          <a:p>
            <a:pPr marL="285750" indent="-285750">
              <a:buFont typeface="Wingdings" panose="05000000000000000000" charset="0"/>
              <a:buChar char="ü"/>
            </a:pPr>
            <a:r>
              <a:rPr lang="en-US" sz="1600" b="1" dirty="0" err="1">
                <a:solidFill>
                  <a:srgbClr val="FD6339"/>
                </a:solidFill>
                <a:latin typeface="Calibri" panose="020F0502020204030204" charset="0"/>
                <a:cs typeface="Calibri" panose="020F0502020204030204" charset="0"/>
                <a:sym typeface="+mn-ea"/>
              </a:rPr>
              <a:t>Изяснете</a:t>
            </a:r>
            <a:r>
              <a:rPr lang="en-US" sz="1600" b="1" dirty="0">
                <a:solidFill>
                  <a:srgbClr val="FD6339"/>
                </a:solidFill>
                <a:latin typeface="Calibri" panose="020F0502020204030204" charset="0"/>
                <a:cs typeface="Calibri" panose="020F0502020204030204" charset="0"/>
                <a:sym typeface="+mn-ea"/>
              </a:rPr>
              <a:t> </a:t>
            </a:r>
            <a:r>
              <a:rPr lang="en-US" sz="1600" b="1" dirty="0" err="1">
                <a:solidFill>
                  <a:srgbClr val="FD6339"/>
                </a:solidFill>
                <a:latin typeface="Calibri" panose="020F0502020204030204" charset="0"/>
                <a:cs typeface="Calibri" panose="020F0502020204030204" charset="0"/>
                <a:sym typeface="+mn-ea"/>
              </a:rPr>
              <a:t>приоритетите</a:t>
            </a:r>
            <a:r>
              <a:rPr lang="en-US" sz="1600" b="1" dirty="0">
                <a:solidFill>
                  <a:srgbClr val="FD6339"/>
                </a:solidFill>
                <a:latin typeface="Calibri" panose="020F0502020204030204" charset="0"/>
                <a:cs typeface="Calibri" panose="020F0502020204030204" charset="0"/>
                <a:sym typeface="+mn-ea"/>
              </a:rPr>
              <a:t> </a:t>
            </a:r>
            <a:r>
              <a:rPr lang="en-US" sz="1600" b="1" dirty="0" err="1">
                <a:solidFill>
                  <a:srgbClr val="FD6339"/>
                </a:solidFill>
                <a:latin typeface="Calibri" panose="020F0502020204030204" charset="0"/>
                <a:cs typeface="Calibri" panose="020F0502020204030204" charset="0"/>
                <a:sym typeface="+mn-ea"/>
              </a:rPr>
              <a:t>си</a:t>
            </a:r>
            <a:endParaRPr lang="en-US" sz="1600" b="1" dirty="0">
              <a:solidFill>
                <a:srgbClr val="FD6339"/>
              </a:solidFill>
              <a:latin typeface="Calibri" panose="020F0502020204030204" charset="0"/>
              <a:cs typeface="Calibri" panose="020F0502020204030204" charset="0"/>
            </a:endParaRPr>
          </a:p>
          <a:p>
            <a:pPr marL="285750" indent="-285750">
              <a:buFont typeface="Wingdings" panose="05000000000000000000" charset="0"/>
              <a:buChar char="ü"/>
            </a:pPr>
            <a:r>
              <a:rPr lang="en-US" sz="1600" b="1" dirty="0" err="1">
                <a:solidFill>
                  <a:srgbClr val="FD6339"/>
                </a:solidFill>
                <a:latin typeface="Calibri" panose="020F0502020204030204" charset="0"/>
                <a:cs typeface="Calibri" panose="020F0502020204030204" charset="0"/>
                <a:sym typeface="+mn-ea"/>
              </a:rPr>
              <a:t>Не</a:t>
            </a:r>
            <a:r>
              <a:rPr lang="en-US" sz="1600" b="1" dirty="0">
                <a:solidFill>
                  <a:srgbClr val="FD6339"/>
                </a:solidFill>
                <a:latin typeface="Calibri" panose="020F0502020204030204" charset="0"/>
                <a:cs typeface="Calibri" panose="020F0502020204030204" charset="0"/>
                <a:sym typeface="+mn-ea"/>
              </a:rPr>
              <a:t> се </a:t>
            </a:r>
            <a:r>
              <a:rPr lang="en-US" sz="1600" b="1" dirty="0" err="1">
                <a:solidFill>
                  <a:srgbClr val="FD6339"/>
                </a:solidFill>
                <a:latin typeface="Calibri" panose="020F0502020204030204" charset="0"/>
                <a:cs typeface="Calibri" panose="020F0502020204030204" charset="0"/>
                <a:sym typeface="+mn-ea"/>
              </a:rPr>
              <a:t>сравнявайте</a:t>
            </a:r>
            <a:r>
              <a:rPr lang="en-US" sz="1600" b="1" dirty="0">
                <a:solidFill>
                  <a:srgbClr val="FD6339"/>
                </a:solidFill>
                <a:latin typeface="Calibri" panose="020F0502020204030204" charset="0"/>
                <a:cs typeface="Calibri" panose="020F0502020204030204" charset="0"/>
                <a:sym typeface="+mn-ea"/>
              </a:rPr>
              <a:t> с другите</a:t>
            </a:r>
            <a:endParaRPr lang="en-US" sz="1600" b="1" dirty="0">
              <a:solidFill>
                <a:srgbClr val="FD6339"/>
              </a:solidFill>
              <a:latin typeface="Calibri" panose="020F0502020204030204" charset="0"/>
              <a:cs typeface="Calibri" panose="020F0502020204030204" charset="0"/>
              <a:sym typeface="+mn-ea"/>
            </a:endParaRPr>
          </a:p>
          <a:p>
            <a:pPr marL="285750" indent="-285750">
              <a:buFont typeface="Wingdings" panose="05000000000000000000" charset="0"/>
              <a:buChar char="ü"/>
            </a:pPr>
            <a:r>
              <a:rPr lang="bg-BG" altLang="en-US" sz="1600" b="1" dirty="0">
                <a:solidFill>
                  <a:srgbClr val="FD6339"/>
                </a:solidFill>
                <a:latin typeface="Calibri" panose="020F0502020204030204" charset="0"/>
                <a:cs typeface="Calibri" panose="020F0502020204030204" charset="0"/>
                <a:sym typeface="+mn-ea"/>
              </a:rPr>
              <a:t>Запазете Физическото</a:t>
            </a:r>
            <a:r>
              <a:rPr lang="en-US" altLang="en-US" sz="1600" b="1" dirty="0">
                <a:solidFill>
                  <a:srgbClr val="FD6339"/>
                </a:solidFill>
                <a:latin typeface="Calibri" panose="020F0502020204030204" charset="0"/>
                <a:cs typeface="Calibri" panose="020F0502020204030204" charset="0"/>
                <a:sym typeface="+mn-ea"/>
              </a:rPr>
              <a:t> </a:t>
            </a:r>
            <a:r>
              <a:rPr lang="bg-BG" altLang="en-US" sz="1600" b="1" dirty="0">
                <a:solidFill>
                  <a:srgbClr val="FD6339"/>
                </a:solidFill>
                <a:latin typeface="Calibri" panose="020F0502020204030204" charset="0"/>
                <a:cs typeface="Calibri" panose="020F0502020204030204" charset="0"/>
                <a:sym typeface="+mn-ea"/>
              </a:rPr>
              <a:t>си здраве </a:t>
            </a:r>
            <a:endParaRPr lang="bg-BG" altLang="en-US" sz="1600" b="1" dirty="0">
              <a:solidFill>
                <a:srgbClr val="FD6339"/>
              </a:solidFill>
              <a:latin typeface="Calibri" panose="020F0502020204030204" charset="0"/>
              <a:cs typeface="Calibri" panose="020F0502020204030204" charset="0"/>
              <a:sym typeface="+mn-ea"/>
            </a:endParaRPr>
          </a:p>
        </p:txBody>
      </p:sp>
      <p:pic>
        <p:nvPicPr>
          <p:cNvPr id="4" name="Picture 3"/>
          <p:cNvPicPr>
            <a:picLocks noChangeAspect="1"/>
          </p:cNvPicPr>
          <p:nvPr/>
        </p:nvPicPr>
        <p:blipFill>
          <a:blip r:embed="rId5"/>
          <a:stretch>
            <a:fillRect/>
          </a:stretch>
        </p:blipFill>
        <p:spPr>
          <a:xfrm>
            <a:off x="6576695" y="1285240"/>
            <a:ext cx="5615305" cy="3671570"/>
          </a:xfrm>
          <a:prstGeom prst="rect">
            <a:avLst/>
          </a:prstGeom>
        </p:spPr>
      </p:pic>
      <p:pic>
        <p:nvPicPr>
          <p:cNvPr id="9" name="Картина 8" descr="phone_addict-removebg-preview.png"/>
          <p:cNvPicPr>
            <a:picLocks noChangeAspect="1"/>
          </p:cNvPicPr>
          <p:nvPr/>
        </p:nvPicPr>
        <p:blipFill>
          <a:blip r:embed="rId6" cstate="print"/>
          <a:stretch>
            <a:fillRect/>
          </a:stretch>
        </p:blipFill>
        <p:spPr>
          <a:xfrm>
            <a:off x="4305375" y="2141620"/>
            <a:ext cx="3172751" cy="3299661"/>
          </a:xfrm>
          <a:prstGeom prst="rect">
            <a:avLst/>
          </a:prstGeom>
        </p:spPr>
      </p:pic>
      <p:pic>
        <p:nvPicPr>
          <p:cNvPr id="13" name="Picture 12"/>
          <p:cNvPicPr>
            <a:picLocks noChangeAspect="1"/>
          </p:cNvPicPr>
          <p:nvPr/>
        </p:nvPicPr>
        <p:blipFill>
          <a:blip r:embed="rId7"/>
          <a:stretch>
            <a:fillRect/>
          </a:stretch>
        </p:blipFill>
        <p:spPr>
          <a:xfrm>
            <a:off x="6738620" y="1448435"/>
            <a:ext cx="5522595" cy="3635375"/>
          </a:xfrm>
          <a:prstGeom prst="rect">
            <a:avLst/>
          </a:prstGeom>
        </p:spPr>
      </p:pic>
      <p:pic>
        <p:nvPicPr>
          <p:cNvPr id="14" name="Picture 13"/>
          <p:cNvPicPr>
            <a:picLocks noChangeAspect="1"/>
          </p:cNvPicPr>
          <p:nvPr/>
        </p:nvPicPr>
        <p:blipFill>
          <a:blip r:embed="rId8"/>
          <a:stretch>
            <a:fillRect/>
          </a:stretch>
        </p:blipFill>
        <p:spPr>
          <a:xfrm>
            <a:off x="6902450" y="2912745"/>
            <a:ext cx="5194300" cy="2241550"/>
          </a:xfrm>
          <a:prstGeom prst="rect">
            <a:avLst/>
          </a:prstGeom>
        </p:spPr>
      </p:pic>
      <p:pic>
        <p:nvPicPr>
          <p:cNvPr id="15" name="Picture 14"/>
          <p:cNvPicPr>
            <a:picLocks noChangeAspect="1"/>
          </p:cNvPicPr>
          <p:nvPr/>
        </p:nvPicPr>
        <p:blipFill>
          <a:blip r:embed="rId9"/>
          <a:stretch>
            <a:fillRect/>
          </a:stretch>
        </p:blipFill>
        <p:spPr>
          <a:xfrm>
            <a:off x="6614795" y="1389380"/>
            <a:ext cx="5572125" cy="4497070"/>
          </a:xfrm>
          <a:prstGeom prst="rect">
            <a:avLst/>
          </a:prstGeom>
        </p:spPr>
      </p:pic>
      <p:pic>
        <p:nvPicPr>
          <p:cNvPr id="16" name="Picture 15"/>
          <p:cNvPicPr>
            <a:picLocks noChangeAspect="1"/>
          </p:cNvPicPr>
          <p:nvPr/>
        </p:nvPicPr>
        <p:blipFill>
          <a:blip r:embed="rId10"/>
          <a:stretch>
            <a:fillRect/>
          </a:stretch>
        </p:blipFill>
        <p:spPr>
          <a:xfrm>
            <a:off x="6574790" y="1448435"/>
            <a:ext cx="5589270" cy="45904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2000"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ppt_x"/>
                                          </p:val>
                                        </p:tav>
                                        <p:tav tm="100000">
                                          <p:val>
                                            <p:strVal val="#ppt_x"/>
                                          </p:val>
                                        </p:tav>
                                      </p:tavLst>
                                    </p:anim>
                                    <p:anim calcmode="lin" valueType="num">
                                      <p:cBhvr additive="base">
                                        <p:cTn id="12"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xit" presetSubtype="4" fill="hold" nodeType="clickEffect">
                                  <p:stCondLst>
                                    <p:cond delay="0"/>
                                  </p:stCondLst>
                                  <p:childTnLst>
                                    <p:anim calcmode="lin" valueType="num">
                                      <p:cBhvr additive="base">
                                        <p:cTn id="16" dur="1998"/>
                                        <p:tgtEl>
                                          <p:spTgt spid="15"/>
                                        </p:tgtEl>
                                        <p:attrNameLst>
                                          <p:attrName>ppt_x</p:attrName>
                                        </p:attrNameLst>
                                      </p:cBhvr>
                                      <p:tavLst>
                                        <p:tav tm="0">
                                          <p:val>
                                            <p:strVal val="ppt_x"/>
                                          </p:val>
                                        </p:tav>
                                        <p:tav tm="100000">
                                          <p:val>
                                            <p:strVal val="ppt_x"/>
                                          </p:val>
                                        </p:tav>
                                      </p:tavLst>
                                    </p:anim>
                                    <p:anim calcmode="lin" valueType="num">
                                      <p:cBhvr additive="base">
                                        <p:cTn id="17" dur="1998"/>
                                        <p:tgtEl>
                                          <p:spTgt spid="15"/>
                                        </p:tgtEl>
                                        <p:attrNameLst>
                                          <p:attrName>ppt_y</p:attrName>
                                        </p:attrNameLst>
                                      </p:cBhvr>
                                      <p:tavLst>
                                        <p:tav tm="0">
                                          <p:val>
                                            <p:strVal val="ppt_y"/>
                                          </p:val>
                                        </p:tav>
                                        <p:tav tm="100000">
                                          <p:val>
                                            <p:strVal val="1+ppt_h/2"/>
                                          </p:val>
                                        </p:tav>
                                      </p:tavLst>
                                    </p:anim>
                                    <p:set>
                                      <p:cBhvr>
                                        <p:cTn id="18" dur="1" fill="hold">
                                          <p:stCondLst>
                                            <p:cond delay="1998"/>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2000"/>
                                        <p:tgtEl>
                                          <p:spTgt spid="16"/>
                                        </p:tgtEl>
                                        <p:attrNameLst>
                                          <p:attrName>ppt_x</p:attrName>
                                        </p:attrNameLst>
                                      </p:cBhvr>
                                      <p:tavLst>
                                        <p:tav tm="0">
                                          <p:val>
                                            <p:strVal val="ppt_x"/>
                                          </p:val>
                                        </p:tav>
                                        <p:tav tm="100000">
                                          <p:val>
                                            <p:strVal val="ppt_x"/>
                                          </p:val>
                                        </p:tav>
                                      </p:tavLst>
                                    </p:anim>
                                    <p:anim calcmode="lin" valueType="num">
                                      <p:cBhvr additive="base">
                                        <p:cTn id="29" dur="2000"/>
                                        <p:tgtEl>
                                          <p:spTgt spid="16"/>
                                        </p:tgtEl>
                                        <p:attrNameLst>
                                          <p:attrName>ppt_y</p:attrName>
                                        </p:attrNameLst>
                                      </p:cBhvr>
                                      <p:tavLst>
                                        <p:tav tm="0">
                                          <p:val>
                                            <p:strVal val="ppt_y"/>
                                          </p:val>
                                        </p:tav>
                                        <p:tav tm="100000">
                                          <p:val>
                                            <p:strVal val="1+ppt_h/2"/>
                                          </p:val>
                                        </p:tav>
                                      </p:tavLst>
                                    </p:anim>
                                    <p:set>
                                      <p:cBhvr>
                                        <p:cTn id="30" dur="1" fill="hold">
                                          <p:stCondLst>
                                            <p:cond delay="1996"/>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nodeType="clickEffect">
                                  <p:stCondLst>
                                    <p:cond delay="0"/>
                                  </p:stCondLst>
                                  <p:childTnLst>
                                    <p:set>
                                      <p:cBhvr>
                                        <p:cTn id="34" dur="2000" fill="hold">
                                          <p:stCondLst>
                                            <p:cond delay="0"/>
                                          </p:stCondLst>
                                        </p:cTn>
                                        <p:tgtEl>
                                          <p:spTgt spid="13"/>
                                        </p:tgtEl>
                                        <p:attrNameLst>
                                          <p:attrName>style.visibility</p:attrName>
                                        </p:attrNameLst>
                                      </p:cBhvr>
                                      <p:to>
                                        <p:strVal val="visible"/>
                                      </p:to>
                                    </p:set>
                                    <p:anim calcmode="lin" valueType="num">
                                      <p:cBhvr additive="base">
                                        <p:cTn id="35" dur="2000" fill="hold"/>
                                        <p:tgtEl>
                                          <p:spTgt spid="13"/>
                                        </p:tgtEl>
                                        <p:attrNameLst>
                                          <p:attrName>ppt_x</p:attrName>
                                        </p:attrNameLst>
                                      </p:cBhvr>
                                      <p:tavLst>
                                        <p:tav tm="0">
                                          <p:val>
                                            <p:strVal val="#ppt_x"/>
                                          </p:val>
                                        </p:tav>
                                        <p:tav tm="100000">
                                          <p:val>
                                            <p:strVal val="#ppt_x"/>
                                          </p:val>
                                        </p:tav>
                                      </p:tavLst>
                                    </p:anim>
                                    <p:anim calcmode="lin" valueType="num">
                                      <p:cBhvr additive="base">
                                        <p:cTn id="36"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7" presetClass="exit" presetSubtype="4" fill="hold" nodeType="clickEffect">
                                  <p:stCondLst>
                                    <p:cond delay="0"/>
                                  </p:stCondLst>
                                  <p:childTnLst>
                                    <p:anim calcmode="lin" valueType="num">
                                      <p:cBhvr additive="base">
                                        <p:cTn id="40" dur="2000"/>
                                        <p:tgtEl>
                                          <p:spTgt spid="13"/>
                                        </p:tgtEl>
                                        <p:attrNameLst>
                                          <p:attrName>ppt_x</p:attrName>
                                        </p:attrNameLst>
                                      </p:cBhvr>
                                      <p:tavLst>
                                        <p:tav tm="0">
                                          <p:val>
                                            <p:strVal val="ppt_x"/>
                                          </p:val>
                                        </p:tav>
                                        <p:tav tm="100000">
                                          <p:val>
                                            <p:strVal val="ppt_x"/>
                                          </p:val>
                                        </p:tav>
                                      </p:tavLst>
                                    </p:anim>
                                    <p:anim calcmode="lin" valueType="num">
                                      <p:cBhvr additive="base">
                                        <p:cTn id="41" dur="2000"/>
                                        <p:tgtEl>
                                          <p:spTgt spid="13"/>
                                        </p:tgtEl>
                                        <p:attrNameLst>
                                          <p:attrName>ppt_y</p:attrName>
                                        </p:attrNameLst>
                                      </p:cBhvr>
                                      <p:tavLst>
                                        <p:tav tm="0">
                                          <p:val>
                                            <p:strVal val="ppt_y"/>
                                          </p:val>
                                        </p:tav>
                                        <p:tav tm="100000">
                                          <p:val>
                                            <p:strVal val="1+ppt_h/2"/>
                                          </p:val>
                                        </p:tav>
                                      </p:tavLst>
                                    </p:anim>
                                    <p:set>
                                      <p:cBhvr>
                                        <p:cTn id="42" dur="1" fill="hold">
                                          <p:stCondLst>
                                            <p:cond delay="200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7" presetClass="entr" presetSubtype="4" fill="hold" nodeType="clickEffect">
                                  <p:stCondLst>
                                    <p:cond delay="0"/>
                                  </p:stCondLst>
                                  <p:childTnLst>
                                    <p:set>
                                      <p:cBhvr>
                                        <p:cTn id="46" dur="2000" fill="hold">
                                          <p:stCondLst>
                                            <p:cond delay="0"/>
                                          </p:stCondLst>
                                        </p:cTn>
                                        <p:tgtEl>
                                          <p:spTgt spid="14"/>
                                        </p:tgtEl>
                                        <p:attrNameLst>
                                          <p:attrName>style.visibility</p:attrName>
                                        </p:attrNameLst>
                                      </p:cBhvr>
                                      <p:to>
                                        <p:strVal val="visible"/>
                                      </p:to>
                                    </p:set>
                                    <p:anim calcmode="lin" valueType="num">
                                      <p:cBhvr additive="base">
                                        <p:cTn id="47" dur="2000" fill="hold"/>
                                        <p:tgtEl>
                                          <p:spTgt spid="14"/>
                                        </p:tgtEl>
                                        <p:attrNameLst>
                                          <p:attrName>ppt_x</p:attrName>
                                        </p:attrNameLst>
                                      </p:cBhvr>
                                      <p:tavLst>
                                        <p:tav tm="0">
                                          <p:val>
                                            <p:strVal val="#ppt_x"/>
                                          </p:val>
                                        </p:tav>
                                        <p:tav tm="100000">
                                          <p:val>
                                            <p:strVal val="#ppt_x"/>
                                          </p:val>
                                        </p:tav>
                                      </p:tavLst>
                                    </p:anim>
                                    <p:anim calcmode="lin" valueType="num">
                                      <p:cBhvr additive="base">
                                        <p:cTn id="48"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7" presetClass="exit" presetSubtype="4" fill="hold" nodeType="clickEffect">
                                  <p:stCondLst>
                                    <p:cond delay="0"/>
                                  </p:stCondLst>
                                  <p:childTnLst>
                                    <p:anim calcmode="lin" valueType="num">
                                      <p:cBhvr additive="base">
                                        <p:cTn id="52" dur="2000"/>
                                        <p:tgtEl>
                                          <p:spTgt spid="14"/>
                                        </p:tgtEl>
                                        <p:attrNameLst>
                                          <p:attrName>ppt_x</p:attrName>
                                        </p:attrNameLst>
                                      </p:cBhvr>
                                      <p:tavLst>
                                        <p:tav tm="0">
                                          <p:val>
                                            <p:strVal val="ppt_x"/>
                                          </p:val>
                                        </p:tav>
                                        <p:tav tm="100000">
                                          <p:val>
                                            <p:strVal val="ppt_x"/>
                                          </p:val>
                                        </p:tav>
                                      </p:tavLst>
                                    </p:anim>
                                    <p:anim calcmode="lin" valueType="num">
                                      <p:cBhvr additive="base">
                                        <p:cTn id="53" dur="2000"/>
                                        <p:tgtEl>
                                          <p:spTgt spid="14"/>
                                        </p:tgtEl>
                                        <p:attrNameLst>
                                          <p:attrName>ppt_y</p:attrName>
                                        </p:attrNameLst>
                                      </p:cBhvr>
                                      <p:tavLst>
                                        <p:tav tm="0">
                                          <p:val>
                                            <p:strVal val="ppt_y"/>
                                          </p:val>
                                        </p:tav>
                                        <p:tav tm="100000">
                                          <p:val>
                                            <p:strVal val="1+ppt_h/2"/>
                                          </p:val>
                                        </p:tav>
                                      </p:tavLst>
                                    </p:anim>
                                    <p:set>
                                      <p:cBhvr>
                                        <p:cTn id="54" dur="1" fill="hold">
                                          <p:stCondLst>
                                            <p:cond delay="200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1" cstate="print"/>
          <a:stretch>
            <a:fillRect/>
          </a:stretch>
        </p:blipFill>
        <p:spPr>
          <a:xfrm>
            <a:off x="0" y="-10160"/>
            <a:ext cx="3183890" cy="6868160"/>
          </a:xfrm>
          <a:prstGeom prst="rect">
            <a:avLst/>
          </a:prstGeom>
        </p:spPr>
      </p:pic>
      <p:pic>
        <p:nvPicPr>
          <p:cNvPr id="10" name="Picture 9"/>
          <p:cNvPicPr>
            <a:picLocks noChangeAspect="1"/>
          </p:cNvPicPr>
          <p:nvPr/>
        </p:nvPicPr>
        <p:blipFill>
          <a:blip r:embed="rId2" cstate="print"/>
          <a:stretch>
            <a:fillRect/>
          </a:stretch>
        </p:blipFill>
        <p:spPr>
          <a:xfrm>
            <a:off x="8575040" y="109855"/>
            <a:ext cx="3256280" cy="1831975"/>
          </a:xfrm>
          <a:prstGeom prst="rect">
            <a:avLst/>
          </a:prstGeom>
        </p:spPr>
      </p:pic>
      <p:pic>
        <p:nvPicPr>
          <p:cNvPr id="14" name="Picture 13"/>
          <p:cNvPicPr>
            <a:picLocks noChangeAspect="1"/>
          </p:cNvPicPr>
          <p:nvPr/>
        </p:nvPicPr>
        <p:blipFill>
          <a:blip r:embed="rId3" cstate="print"/>
          <a:stretch>
            <a:fillRect/>
          </a:stretch>
        </p:blipFill>
        <p:spPr>
          <a:xfrm>
            <a:off x="3734435" y="109855"/>
            <a:ext cx="3634105" cy="1831340"/>
          </a:xfrm>
          <a:prstGeom prst="rect">
            <a:avLst/>
          </a:prstGeom>
        </p:spPr>
      </p:pic>
      <p:sp>
        <p:nvSpPr>
          <p:cNvPr id="16" name="Text Box 15"/>
          <p:cNvSpPr txBox="1"/>
          <p:nvPr/>
        </p:nvSpPr>
        <p:spPr>
          <a:xfrm>
            <a:off x="3506680" y="5637173"/>
            <a:ext cx="8324640" cy="830997"/>
          </a:xfrm>
          <a:prstGeom prst="rect">
            <a:avLst/>
          </a:prstGeom>
          <a:noFill/>
        </p:spPr>
        <p:txBody>
          <a:bodyPr wrap="square" rtlCol="0">
            <a:spAutoFit/>
          </a:bodyPr>
          <a:lstStyle/>
          <a:p>
            <a:pPr algn="just"/>
            <a:r>
              <a:rPr lang="bg-BG" altLang="en-US" sz="1600" b="1" dirty="0">
                <a:solidFill>
                  <a:schemeClr val="accent1">
                    <a:lumMod val="75000"/>
                  </a:schemeClr>
                </a:solidFill>
              </a:rPr>
              <a:t>      </a:t>
            </a:r>
            <a:r>
              <a:rPr lang="bg-BG" altLang="en-US" sz="1600" dirty="0">
                <a:solidFill>
                  <a:schemeClr val="accent1">
                    <a:lumMod val="75000"/>
                  </a:schemeClr>
                </a:solidFill>
              </a:rPr>
              <a:t>Намалената продуктивност при възрастовата група </a:t>
            </a:r>
            <a:r>
              <a:rPr lang="bg-BG" altLang="en-US" sz="1600" b="1" dirty="0">
                <a:solidFill>
                  <a:schemeClr val="accent1">
                    <a:lumMod val="75000"/>
                  </a:schemeClr>
                </a:solidFill>
              </a:rPr>
              <a:t>25-49</a:t>
            </a:r>
            <a:r>
              <a:rPr lang="bg-BG" altLang="en-US" sz="1600" dirty="0">
                <a:solidFill>
                  <a:schemeClr val="accent1">
                    <a:lumMod val="75000"/>
                  </a:schemeClr>
                </a:solidFill>
              </a:rPr>
              <a:t>, води до намаляване на продуктивността на подрастващото поколение. Като по този начин още от съвсем ранна възраст се "стимулира" излизането извън зоните на здравословния живот. </a:t>
            </a:r>
            <a:endParaRPr lang="bg-BG" altLang="en-US" sz="1600" dirty="0">
              <a:solidFill>
                <a:schemeClr val="accent1">
                  <a:lumMod val="75000"/>
                </a:schemeClr>
              </a:solidFill>
            </a:endParaRPr>
          </a:p>
        </p:txBody>
      </p:sp>
      <p:pic>
        <p:nvPicPr>
          <p:cNvPr id="2" name="Picture 1"/>
          <p:cNvPicPr>
            <a:picLocks noChangeAspect="1"/>
          </p:cNvPicPr>
          <p:nvPr/>
        </p:nvPicPr>
        <p:blipFill>
          <a:blip r:embed="rId4" cstate="print"/>
          <a:stretch>
            <a:fillRect/>
          </a:stretch>
        </p:blipFill>
        <p:spPr>
          <a:xfrm>
            <a:off x="5427345" y="2078990"/>
            <a:ext cx="4775835" cy="31635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 Box 104"/>
          <p:cNvSpPr txBox="1"/>
          <p:nvPr/>
        </p:nvSpPr>
        <p:spPr>
          <a:xfrm>
            <a:off x="6337935" y="766732"/>
            <a:ext cx="4969510" cy="5324535"/>
          </a:xfrm>
          <a:prstGeom prst="rect">
            <a:avLst/>
          </a:prstGeom>
          <a:noFill/>
          <a:ln w="9525">
            <a:noFill/>
          </a:ln>
        </p:spPr>
        <p:txBody>
          <a:bodyPr wrap="square">
            <a:spAutoFit/>
          </a:bodyPr>
          <a:lstStyle/>
          <a:p>
            <a:pPr indent="0" algn="just"/>
            <a:r>
              <a:rPr lang="bg-BG" altLang="en-US" sz="1700" b="1" dirty="0">
                <a:solidFill>
                  <a:schemeClr val="accent1">
                    <a:lumMod val="75000"/>
                  </a:schemeClr>
                </a:solidFill>
                <a:latin typeface="Times New Roman" panose="02020603050405020304" charset="0"/>
                <a:cs typeface="Arial" panose="020B0604020202020204" pitchFamily="34" charset="0"/>
              </a:rPr>
              <a:t>      </a:t>
            </a:r>
            <a:r>
              <a:rPr lang="en-US" sz="1700" b="1" dirty="0" err="1">
                <a:solidFill>
                  <a:schemeClr val="accent1">
                    <a:lumMod val="75000"/>
                  </a:schemeClr>
                </a:solidFill>
                <a:latin typeface="Times New Roman" panose="02020603050405020304" charset="0"/>
                <a:cs typeface="Arial" panose="020B0604020202020204" pitchFamily="34" charset="0"/>
              </a:rPr>
              <a:t>Нестандартни</a:t>
            </a:r>
            <a:r>
              <a:rPr lang="en-US" sz="1700" b="1" dirty="0">
                <a:solidFill>
                  <a:schemeClr val="accent1">
                    <a:lumMod val="75000"/>
                  </a:schemeClr>
                </a:solidFill>
                <a:latin typeface="Times New Roman" panose="02020603050405020304" charset="0"/>
                <a:cs typeface="Arial" panose="020B0604020202020204" pitchFamily="34" charset="0"/>
              </a:rPr>
              <a:t> </a:t>
            </a:r>
            <a:r>
              <a:rPr lang="en-US" sz="1700" b="1" dirty="0" err="1">
                <a:solidFill>
                  <a:schemeClr val="accent1">
                    <a:lumMod val="75000"/>
                  </a:schemeClr>
                </a:solidFill>
                <a:latin typeface="Times New Roman" panose="02020603050405020304" charset="0"/>
                <a:cs typeface="Arial" panose="020B0604020202020204" pitchFamily="34" charset="0"/>
              </a:rPr>
              <a:t>начини</a:t>
            </a:r>
            <a:r>
              <a:rPr lang="en-US" sz="1700" b="1" dirty="0">
                <a:solidFill>
                  <a:schemeClr val="accent1">
                    <a:lumMod val="75000"/>
                  </a:schemeClr>
                </a:solidFill>
                <a:latin typeface="Times New Roman" panose="02020603050405020304" charset="0"/>
                <a:cs typeface="Arial" panose="020B0604020202020204" pitchFamily="34" charset="0"/>
              </a:rPr>
              <a:t> за </a:t>
            </a:r>
            <a:r>
              <a:rPr lang="en-US" sz="1700" b="1" dirty="0" err="1">
                <a:solidFill>
                  <a:schemeClr val="accent1">
                    <a:lumMod val="75000"/>
                  </a:schemeClr>
                </a:solidFill>
                <a:latin typeface="Times New Roman" panose="02020603050405020304" charset="0"/>
                <a:cs typeface="Arial" panose="020B0604020202020204" pitchFamily="34" charset="0"/>
              </a:rPr>
              <a:t>решаване</a:t>
            </a:r>
            <a:r>
              <a:rPr lang="en-US" sz="1700" b="1" dirty="0">
                <a:solidFill>
                  <a:schemeClr val="accent1">
                    <a:lumMod val="75000"/>
                  </a:schemeClr>
                </a:solidFill>
                <a:latin typeface="Times New Roman" panose="02020603050405020304" charset="0"/>
                <a:cs typeface="Arial" panose="020B0604020202020204" pitchFamily="34" charset="0"/>
              </a:rPr>
              <a:t> на </a:t>
            </a:r>
            <a:r>
              <a:rPr lang="en-US" sz="1700" b="1" dirty="0" err="1">
                <a:solidFill>
                  <a:schemeClr val="accent1">
                    <a:lumMod val="75000"/>
                  </a:schemeClr>
                </a:solidFill>
                <a:latin typeface="Times New Roman" panose="02020603050405020304" charset="0"/>
                <a:cs typeface="Arial" panose="020B0604020202020204" pitchFamily="34" charset="0"/>
              </a:rPr>
              <a:t>проблема</a:t>
            </a:r>
            <a:r>
              <a:rPr lang="en-US" sz="1700" b="1" dirty="0">
                <a:solidFill>
                  <a:schemeClr val="accent1">
                    <a:lumMod val="75000"/>
                  </a:schemeClr>
                </a:solidFill>
                <a:latin typeface="Times New Roman" panose="02020603050405020304" charset="0"/>
                <a:cs typeface="Arial" panose="020B0604020202020204" pitchFamily="34" charset="0"/>
              </a:rPr>
              <a:t> на </a:t>
            </a:r>
            <a:r>
              <a:rPr lang="en-US" sz="1700" b="1" dirty="0" err="1">
                <a:solidFill>
                  <a:schemeClr val="accent1">
                    <a:lumMod val="75000"/>
                  </a:schemeClr>
                </a:solidFill>
                <a:latin typeface="Times New Roman" panose="02020603050405020304" charset="0"/>
                <a:cs typeface="Arial" panose="020B0604020202020204" pitchFamily="34" charset="0"/>
              </a:rPr>
              <a:t>номофобията</a:t>
            </a:r>
            <a:r>
              <a:rPr lang="en-US" sz="1700" b="1" dirty="0">
                <a:solidFill>
                  <a:schemeClr val="accent1">
                    <a:lumMod val="75000"/>
                  </a:schemeClr>
                </a:solidFill>
                <a:latin typeface="Times New Roman" panose="02020603050405020304" charset="0"/>
                <a:cs typeface="Arial" panose="020B0604020202020204" pitchFamily="34" charset="0"/>
              </a:rPr>
              <a:t> в </a:t>
            </a:r>
            <a:r>
              <a:rPr lang="en-US" sz="1700" b="1" dirty="0" err="1">
                <a:solidFill>
                  <a:schemeClr val="accent1">
                    <a:lumMod val="75000"/>
                  </a:schemeClr>
                </a:solidFill>
                <a:latin typeface="Times New Roman" panose="02020603050405020304" charset="0"/>
                <a:cs typeface="Arial" panose="020B0604020202020204" pitchFamily="34" charset="0"/>
              </a:rPr>
              <a:t>България</a:t>
            </a:r>
            <a:r>
              <a:rPr lang="en-US" sz="1700" b="1" dirty="0">
                <a:solidFill>
                  <a:schemeClr val="accent1">
                    <a:lumMod val="75000"/>
                  </a:schemeClr>
                </a:solidFill>
                <a:latin typeface="Times New Roman" panose="02020603050405020304" charset="0"/>
                <a:cs typeface="Arial" panose="020B0604020202020204" pitchFamily="34" charset="0"/>
              </a:rPr>
              <a:t> </a:t>
            </a:r>
            <a:r>
              <a:rPr lang="en-US" sz="1700" b="1" dirty="0" err="1">
                <a:solidFill>
                  <a:schemeClr val="accent1">
                    <a:lumMod val="75000"/>
                  </a:schemeClr>
                </a:solidFill>
                <a:latin typeface="Times New Roman" panose="02020603050405020304" charset="0"/>
                <a:cs typeface="Arial" panose="020B0604020202020204" pitchFamily="34" charset="0"/>
              </a:rPr>
              <a:t>могат</a:t>
            </a:r>
            <a:r>
              <a:rPr lang="en-US" sz="1700" b="1" dirty="0">
                <a:solidFill>
                  <a:schemeClr val="accent1">
                    <a:lumMod val="75000"/>
                  </a:schemeClr>
                </a:solidFill>
                <a:latin typeface="Times New Roman" panose="02020603050405020304" charset="0"/>
                <a:cs typeface="Arial" panose="020B0604020202020204" pitchFamily="34" charset="0"/>
              </a:rPr>
              <a:t> </a:t>
            </a:r>
            <a:r>
              <a:rPr lang="en-US" sz="1700" b="1" dirty="0" err="1">
                <a:solidFill>
                  <a:schemeClr val="accent1">
                    <a:lumMod val="75000"/>
                  </a:schemeClr>
                </a:solidFill>
                <a:latin typeface="Times New Roman" panose="02020603050405020304" charset="0"/>
                <a:cs typeface="Arial" panose="020B0604020202020204" pitchFamily="34" charset="0"/>
              </a:rPr>
              <a:t>да</a:t>
            </a:r>
            <a:r>
              <a:rPr lang="en-US" sz="1700" b="1" dirty="0">
                <a:solidFill>
                  <a:schemeClr val="accent1">
                    <a:lumMod val="75000"/>
                  </a:schemeClr>
                </a:solidFill>
                <a:latin typeface="Times New Roman" panose="02020603050405020304" charset="0"/>
                <a:cs typeface="Arial" panose="020B0604020202020204" pitchFamily="34" charset="0"/>
              </a:rPr>
              <a:t> </a:t>
            </a:r>
            <a:r>
              <a:rPr lang="en-US" sz="1700" b="1" dirty="0" err="1">
                <a:solidFill>
                  <a:schemeClr val="accent1">
                    <a:lumMod val="75000"/>
                  </a:schemeClr>
                </a:solidFill>
                <a:latin typeface="Times New Roman" panose="02020603050405020304" charset="0"/>
                <a:cs typeface="Arial" panose="020B0604020202020204" pitchFamily="34" charset="0"/>
              </a:rPr>
              <a:t>включват</a:t>
            </a:r>
            <a:r>
              <a:rPr lang="en-US" sz="1700" b="1" dirty="0">
                <a:solidFill>
                  <a:schemeClr val="accent1">
                    <a:lumMod val="75000"/>
                  </a:schemeClr>
                </a:solidFill>
                <a:latin typeface="Times New Roman" panose="02020603050405020304" charset="0"/>
                <a:cs typeface="Arial" panose="020B0604020202020204" pitchFamily="34" charset="0"/>
              </a:rPr>
              <a:t>:</a:t>
            </a:r>
            <a:endParaRPr lang="en-US" sz="1700" b="0" dirty="0">
              <a:solidFill>
                <a:schemeClr val="accent1">
                  <a:lumMod val="75000"/>
                </a:schemeClr>
              </a:solidFill>
              <a:latin typeface="Times New Roman" panose="02020603050405020304" charset="0"/>
              <a:cs typeface="Arial" panose="020B0604020202020204" pitchFamily="34" charset="0"/>
            </a:endParaRPr>
          </a:p>
          <a:p>
            <a:pPr indent="0" algn="just"/>
            <a:r>
              <a:rPr lang="en-US" sz="1700" b="0" dirty="0">
                <a:solidFill>
                  <a:schemeClr val="accent1">
                    <a:lumMod val="75000"/>
                  </a:schemeClr>
                </a:solidFill>
                <a:latin typeface="Times New Roman" panose="02020603050405020304" charset="0"/>
                <a:cs typeface="Arial" panose="020B0604020202020204" pitchFamily="34" charset="0"/>
              </a:rPr>
              <a:t>1. </a:t>
            </a:r>
            <a:r>
              <a:rPr lang="en-US" sz="1700" b="0" dirty="0" err="1">
                <a:solidFill>
                  <a:schemeClr val="accent1">
                    <a:lumMod val="75000"/>
                  </a:schemeClr>
                </a:solidFill>
                <a:latin typeface="Times New Roman" panose="02020603050405020304" charset="0"/>
                <a:cs typeface="Arial" panose="020B0604020202020204" pitchFamily="34" charset="0"/>
              </a:rPr>
              <a:t>Образователни</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програми</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Създаване</a:t>
            </a:r>
            <a:r>
              <a:rPr lang="en-US" sz="1700" b="0" dirty="0">
                <a:solidFill>
                  <a:schemeClr val="accent1">
                    <a:lumMod val="75000"/>
                  </a:schemeClr>
                </a:solidFill>
                <a:latin typeface="Times New Roman" panose="02020603050405020304" charset="0"/>
                <a:cs typeface="Arial" panose="020B0604020202020204" pitchFamily="34" charset="0"/>
              </a:rPr>
              <a:t> на </a:t>
            </a:r>
            <a:r>
              <a:rPr lang="en-US" sz="1700" b="0" dirty="0" err="1">
                <a:solidFill>
                  <a:schemeClr val="accent1">
                    <a:lumMod val="75000"/>
                  </a:schemeClr>
                </a:solidFill>
                <a:latin typeface="Times New Roman" panose="02020603050405020304" charset="0"/>
                <a:cs typeface="Arial" panose="020B0604020202020204" pitchFamily="34" charset="0"/>
              </a:rPr>
              <a:t>образователни</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програми</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които</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да</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насърчават</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здравословна</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употреба</a:t>
            </a:r>
            <a:r>
              <a:rPr lang="en-US" sz="1700" b="0" dirty="0">
                <a:solidFill>
                  <a:schemeClr val="accent1">
                    <a:lumMod val="75000"/>
                  </a:schemeClr>
                </a:solidFill>
                <a:latin typeface="Times New Roman" panose="02020603050405020304" charset="0"/>
                <a:cs typeface="Arial" panose="020B0604020202020204" pitchFamily="34" charset="0"/>
              </a:rPr>
              <a:t> на </a:t>
            </a:r>
            <a:r>
              <a:rPr lang="en-US" sz="1700" b="0" dirty="0" err="1">
                <a:solidFill>
                  <a:schemeClr val="accent1">
                    <a:lumMod val="75000"/>
                  </a:schemeClr>
                </a:solidFill>
                <a:latin typeface="Times New Roman" panose="02020603050405020304" charset="0"/>
                <a:cs typeface="Arial" panose="020B0604020202020204" pitchFamily="34" charset="0"/>
              </a:rPr>
              <a:t>мобилните</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телефони</a:t>
            </a:r>
            <a:r>
              <a:rPr lang="en-US" sz="1700" b="0" dirty="0">
                <a:solidFill>
                  <a:schemeClr val="accent1">
                    <a:lumMod val="75000"/>
                  </a:schemeClr>
                </a:solidFill>
                <a:latin typeface="Times New Roman" panose="02020603050405020304" charset="0"/>
                <a:cs typeface="Arial" panose="020B0604020202020204" pitchFamily="34" charset="0"/>
              </a:rPr>
              <a:t> и </a:t>
            </a:r>
            <a:r>
              <a:rPr lang="en-US" sz="1700" b="0" dirty="0" err="1">
                <a:solidFill>
                  <a:schemeClr val="accent1">
                    <a:lumMod val="75000"/>
                  </a:schemeClr>
                </a:solidFill>
                <a:latin typeface="Times New Roman" panose="02020603050405020304" charset="0"/>
                <a:cs typeface="Arial" panose="020B0604020202020204" pitchFamily="34" charset="0"/>
              </a:rPr>
              <a:t>интернет</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като</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учат</a:t>
            </a:r>
            <a:r>
              <a:rPr lang="en-US" sz="1700" b="0" dirty="0">
                <a:solidFill>
                  <a:schemeClr val="accent1">
                    <a:lumMod val="75000"/>
                  </a:schemeClr>
                </a:solidFill>
                <a:latin typeface="Times New Roman" panose="02020603050405020304" charset="0"/>
                <a:cs typeface="Arial" panose="020B0604020202020204" pitchFamily="34" charset="0"/>
              </a:rPr>
              <a:t> хората </a:t>
            </a:r>
            <a:r>
              <a:rPr lang="en-US" sz="1700" b="0" dirty="0" err="1">
                <a:solidFill>
                  <a:schemeClr val="accent1">
                    <a:lumMod val="75000"/>
                  </a:schemeClr>
                </a:solidFill>
                <a:latin typeface="Times New Roman" panose="02020603050405020304" charset="0"/>
                <a:cs typeface="Arial" panose="020B0604020202020204" pitchFamily="34" charset="0"/>
              </a:rPr>
              <a:t>да</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балансират</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използването</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им</a:t>
            </a:r>
            <a:r>
              <a:rPr lang="en-US" sz="1700" b="0" dirty="0">
                <a:solidFill>
                  <a:schemeClr val="accent1">
                    <a:lumMod val="75000"/>
                  </a:schemeClr>
                </a:solidFill>
                <a:latin typeface="Times New Roman" panose="02020603050405020304" charset="0"/>
                <a:cs typeface="Arial" panose="020B0604020202020204" pitchFamily="34" charset="0"/>
              </a:rPr>
              <a:t> и </a:t>
            </a:r>
            <a:r>
              <a:rPr lang="en-US" sz="1700" b="0" dirty="0" err="1">
                <a:solidFill>
                  <a:schemeClr val="accent1">
                    <a:lumMod val="75000"/>
                  </a:schemeClr>
                </a:solidFill>
                <a:latin typeface="Times New Roman" panose="02020603050405020304" charset="0"/>
                <a:cs typeface="Arial" panose="020B0604020202020204" pitchFamily="34" charset="0"/>
              </a:rPr>
              <a:t>да</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развиват</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здрави</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навици</a:t>
            </a:r>
            <a:r>
              <a:rPr lang="en-US" sz="1700" b="0" dirty="0">
                <a:solidFill>
                  <a:schemeClr val="accent1">
                    <a:lumMod val="75000"/>
                  </a:schemeClr>
                </a:solidFill>
                <a:latin typeface="Times New Roman" panose="02020603050405020304" charset="0"/>
                <a:cs typeface="Arial" panose="020B0604020202020204" pitchFamily="34" charset="0"/>
              </a:rPr>
              <a:t>.</a:t>
            </a:r>
            <a:endParaRPr lang="en-US" sz="1700" b="0" dirty="0">
              <a:solidFill>
                <a:schemeClr val="accent1">
                  <a:lumMod val="75000"/>
                </a:schemeClr>
              </a:solidFill>
              <a:latin typeface="Times New Roman" panose="02020603050405020304" charset="0"/>
              <a:cs typeface="Arial" panose="020B0604020202020204" pitchFamily="34" charset="0"/>
            </a:endParaRPr>
          </a:p>
          <a:p>
            <a:pPr indent="0" algn="just"/>
            <a:r>
              <a:rPr lang="en-US" sz="1700" b="0" dirty="0">
                <a:solidFill>
                  <a:schemeClr val="accent1">
                    <a:lumMod val="75000"/>
                  </a:schemeClr>
                </a:solidFill>
                <a:latin typeface="Times New Roman" panose="02020603050405020304" charset="0"/>
                <a:cs typeface="Arial" panose="020B0604020202020204" pitchFamily="34" charset="0"/>
              </a:rPr>
              <a:t>2. </a:t>
            </a:r>
            <a:r>
              <a:rPr lang="en-US" sz="1700" b="0" dirty="0" err="1">
                <a:solidFill>
                  <a:schemeClr val="accent1">
                    <a:lumMod val="75000"/>
                  </a:schemeClr>
                </a:solidFill>
                <a:latin typeface="Times New Roman" panose="02020603050405020304" charset="0"/>
                <a:cs typeface="Arial" panose="020B0604020202020204" pitchFamily="34" charset="0"/>
              </a:rPr>
              <a:t>Психологическа</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подкрепа</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Предоставяне</a:t>
            </a:r>
            <a:r>
              <a:rPr lang="en-US" sz="1700" b="0" dirty="0">
                <a:solidFill>
                  <a:schemeClr val="accent1">
                    <a:lumMod val="75000"/>
                  </a:schemeClr>
                </a:solidFill>
                <a:latin typeface="Times New Roman" panose="02020603050405020304" charset="0"/>
                <a:cs typeface="Arial" panose="020B0604020202020204" pitchFamily="34" charset="0"/>
              </a:rPr>
              <a:t> на </a:t>
            </a:r>
            <a:r>
              <a:rPr lang="en-US" sz="1700" b="0" dirty="0" err="1">
                <a:solidFill>
                  <a:schemeClr val="accent1">
                    <a:lumMod val="75000"/>
                  </a:schemeClr>
                </a:solidFill>
                <a:latin typeface="Times New Roman" panose="02020603050405020304" charset="0"/>
                <a:cs typeface="Arial" panose="020B0604020202020204" pitchFamily="34" charset="0"/>
              </a:rPr>
              <a:t>психологическа</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подкрепа</a:t>
            </a:r>
            <a:r>
              <a:rPr lang="en-US" sz="1700" b="0" dirty="0">
                <a:solidFill>
                  <a:schemeClr val="accent1">
                    <a:lumMod val="75000"/>
                  </a:schemeClr>
                </a:solidFill>
                <a:latin typeface="Times New Roman" panose="02020603050405020304" charset="0"/>
                <a:cs typeface="Arial" panose="020B0604020202020204" pitchFamily="34" charset="0"/>
              </a:rPr>
              <a:t> и </a:t>
            </a:r>
            <a:r>
              <a:rPr lang="en-US" sz="1700" b="0" dirty="0" err="1">
                <a:solidFill>
                  <a:schemeClr val="accent1">
                    <a:lumMod val="75000"/>
                  </a:schemeClr>
                </a:solidFill>
                <a:latin typeface="Times New Roman" panose="02020603050405020304" charset="0"/>
                <a:cs typeface="Arial" panose="020B0604020202020204" pitchFamily="34" charset="0"/>
              </a:rPr>
              <a:t>консултации</a:t>
            </a:r>
            <a:r>
              <a:rPr lang="en-US" sz="1700" b="0" dirty="0">
                <a:solidFill>
                  <a:schemeClr val="accent1">
                    <a:lumMod val="75000"/>
                  </a:schemeClr>
                </a:solidFill>
                <a:latin typeface="Times New Roman" panose="02020603050405020304" charset="0"/>
                <a:cs typeface="Arial" panose="020B0604020202020204" pitchFamily="34" charset="0"/>
              </a:rPr>
              <a:t> за хората, </a:t>
            </a:r>
            <a:r>
              <a:rPr lang="en-US" sz="1700" b="0" dirty="0" err="1">
                <a:solidFill>
                  <a:schemeClr val="accent1">
                    <a:lumMod val="75000"/>
                  </a:schemeClr>
                </a:solidFill>
                <a:latin typeface="Times New Roman" panose="02020603050405020304" charset="0"/>
                <a:cs typeface="Arial" panose="020B0604020202020204" pitchFamily="34" charset="0"/>
              </a:rPr>
              <a:t>които</a:t>
            </a:r>
            <a:r>
              <a:rPr lang="en-US" sz="1700" b="0" dirty="0">
                <a:solidFill>
                  <a:schemeClr val="accent1">
                    <a:lumMod val="75000"/>
                  </a:schemeClr>
                </a:solidFill>
                <a:latin typeface="Times New Roman" panose="02020603050405020304" charset="0"/>
                <a:cs typeface="Arial" panose="020B0604020202020204" pitchFamily="34" charset="0"/>
              </a:rPr>
              <a:t> се </a:t>
            </a:r>
            <a:r>
              <a:rPr lang="en-US" sz="1700" b="0" dirty="0" err="1">
                <a:solidFill>
                  <a:schemeClr val="accent1">
                    <a:lumMod val="75000"/>
                  </a:schemeClr>
                </a:solidFill>
                <a:latin typeface="Times New Roman" panose="02020603050405020304" charset="0"/>
                <a:cs typeface="Arial" panose="020B0604020202020204" pitchFamily="34" charset="0"/>
              </a:rPr>
              <a:t>борят</a:t>
            </a:r>
            <a:r>
              <a:rPr lang="en-US" sz="1700" b="0" dirty="0">
                <a:solidFill>
                  <a:schemeClr val="accent1">
                    <a:lumMod val="75000"/>
                  </a:schemeClr>
                </a:solidFill>
                <a:latin typeface="Times New Roman" panose="02020603050405020304" charset="0"/>
                <a:cs typeface="Arial" panose="020B0604020202020204" pitchFamily="34" charset="0"/>
              </a:rPr>
              <a:t> с </a:t>
            </a:r>
            <a:r>
              <a:rPr lang="en-US" sz="1700" b="0" dirty="0" err="1">
                <a:solidFill>
                  <a:schemeClr val="accent1">
                    <a:lumMod val="75000"/>
                  </a:schemeClr>
                </a:solidFill>
                <a:latin typeface="Times New Roman" panose="02020603050405020304" charset="0"/>
                <a:cs typeface="Arial" panose="020B0604020202020204" pitchFamily="34" charset="0"/>
              </a:rPr>
              <a:t>номофобия</a:t>
            </a:r>
            <a:r>
              <a:rPr lang="en-US" sz="1700" b="0" dirty="0">
                <a:solidFill>
                  <a:schemeClr val="accent1">
                    <a:lumMod val="75000"/>
                  </a:schemeClr>
                </a:solidFill>
                <a:latin typeface="Times New Roman" panose="02020603050405020304" charset="0"/>
                <a:cs typeface="Arial" panose="020B0604020202020204" pitchFamily="34" charset="0"/>
              </a:rPr>
              <a:t>, с </a:t>
            </a:r>
            <a:r>
              <a:rPr lang="en-US" sz="1700" b="0" dirty="0" err="1">
                <a:solidFill>
                  <a:schemeClr val="accent1">
                    <a:lumMod val="75000"/>
                  </a:schemeClr>
                </a:solidFill>
                <a:latin typeface="Times New Roman" panose="02020603050405020304" charset="0"/>
                <a:cs typeface="Arial" panose="020B0604020202020204" pitchFamily="34" charset="0"/>
              </a:rPr>
              <a:t>цел</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да</a:t>
            </a:r>
            <a:r>
              <a:rPr lang="en-US" sz="1700" b="0" dirty="0">
                <a:solidFill>
                  <a:schemeClr val="accent1">
                    <a:lumMod val="75000"/>
                  </a:schemeClr>
                </a:solidFill>
                <a:latin typeface="Times New Roman" panose="02020603050405020304" charset="0"/>
                <a:cs typeface="Arial" panose="020B0604020202020204" pitchFamily="34" charset="0"/>
              </a:rPr>
              <a:t> се </a:t>
            </a:r>
            <a:r>
              <a:rPr lang="en-US" sz="1700" b="0" dirty="0" err="1">
                <a:solidFill>
                  <a:schemeClr val="accent1">
                    <a:lumMod val="75000"/>
                  </a:schemeClr>
                </a:solidFill>
                <a:latin typeface="Times New Roman" panose="02020603050405020304" charset="0"/>
                <a:cs typeface="Arial" panose="020B0604020202020204" pitchFamily="34" charset="0"/>
              </a:rPr>
              <a:t>намали</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тревожността</a:t>
            </a:r>
            <a:r>
              <a:rPr lang="en-US" sz="1700" b="0" dirty="0">
                <a:solidFill>
                  <a:schemeClr val="accent1">
                    <a:lumMod val="75000"/>
                  </a:schemeClr>
                </a:solidFill>
                <a:latin typeface="Times New Roman" panose="02020603050405020304" charset="0"/>
                <a:cs typeface="Arial" panose="020B0604020202020204" pitchFamily="34" charset="0"/>
              </a:rPr>
              <a:t> и </a:t>
            </a:r>
            <a:r>
              <a:rPr lang="en-US" sz="1700" b="0" dirty="0" err="1">
                <a:solidFill>
                  <a:schemeClr val="accent1">
                    <a:lumMod val="75000"/>
                  </a:schemeClr>
                </a:solidFill>
                <a:latin typeface="Times New Roman" panose="02020603050405020304" charset="0"/>
                <a:cs typeface="Arial" panose="020B0604020202020204" pitchFamily="34" charset="0"/>
              </a:rPr>
              <a:t>стресът</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свързани</a:t>
            </a:r>
            <a:r>
              <a:rPr lang="en-US" sz="1700" b="0" dirty="0">
                <a:solidFill>
                  <a:schemeClr val="accent1">
                    <a:lumMod val="75000"/>
                  </a:schemeClr>
                </a:solidFill>
                <a:latin typeface="Times New Roman" panose="02020603050405020304" charset="0"/>
                <a:cs typeface="Arial" panose="020B0604020202020204" pitchFamily="34" charset="0"/>
              </a:rPr>
              <a:t> с </a:t>
            </a:r>
            <a:r>
              <a:rPr lang="en-US" sz="1700" b="0" dirty="0" err="1">
                <a:solidFill>
                  <a:schemeClr val="accent1">
                    <a:lumMod val="75000"/>
                  </a:schemeClr>
                </a:solidFill>
                <a:latin typeface="Times New Roman" panose="02020603050405020304" charset="0"/>
                <a:cs typeface="Arial" panose="020B0604020202020204" pitchFamily="34" charset="0"/>
              </a:rPr>
              <a:t>нея</a:t>
            </a:r>
            <a:r>
              <a:rPr lang="en-US" sz="1700" b="0" dirty="0">
                <a:solidFill>
                  <a:schemeClr val="accent1">
                    <a:lumMod val="75000"/>
                  </a:schemeClr>
                </a:solidFill>
                <a:latin typeface="Times New Roman" panose="02020603050405020304" charset="0"/>
                <a:cs typeface="Arial" panose="020B0604020202020204" pitchFamily="34" charset="0"/>
              </a:rPr>
              <a:t>.</a:t>
            </a:r>
            <a:endParaRPr lang="en-US" sz="1700" b="0" dirty="0">
              <a:solidFill>
                <a:schemeClr val="accent1">
                  <a:lumMod val="75000"/>
                </a:schemeClr>
              </a:solidFill>
              <a:latin typeface="Times New Roman" panose="02020603050405020304" charset="0"/>
              <a:cs typeface="Arial" panose="020B0604020202020204" pitchFamily="34" charset="0"/>
            </a:endParaRPr>
          </a:p>
          <a:p>
            <a:pPr indent="0" algn="just"/>
            <a:r>
              <a:rPr lang="en-US" sz="1700" b="0" dirty="0">
                <a:solidFill>
                  <a:schemeClr val="accent1">
                    <a:lumMod val="75000"/>
                  </a:schemeClr>
                </a:solidFill>
                <a:latin typeface="Times New Roman" panose="02020603050405020304" charset="0"/>
                <a:cs typeface="Arial" panose="020B0604020202020204" pitchFamily="34" charset="0"/>
              </a:rPr>
              <a:t>3. </a:t>
            </a:r>
            <a:r>
              <a:rPr lang="en-US" sz="1700" b="0" dirty="0" err="1">
                <a:solidFill>
                  <a:schemeClr val="accent1">
                    <a:lumMod val="75000"/>
                  </a:schemeClr>
                </a:solidFill>
                <a:latin typeface="Times New Roman" panose="02020603050405020304" charset="0"/>
                <a:cs typeface="Arial" panose="020B0604020202020204" pitchFamily="34" charset="0"/>
              </a:rPr>
              <a:t>Дигитални</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детоксикации</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Организиране</a:t>
            </a:r>
            <a:r>
              <a:rPr lang="en-US" sz="1700" b="0" dirty="0">
                <a:solidFill>
                  <a:schemeClr val="accent1">
                    <a:lumMod val="75000"/>
                  </a:schemeClr>
                </a:solidFill>
                <a:latin typeface="Times New Roman" panose="02020603050405020304" charset="0"/>
                <a:cs typeface="Arial" panose="020B0604020202020204" pitchFamily="34" charset="0"/>
              </a:rPr>
              <a:t> на </a:t>
            </a:r>
            <a:r>
              <a:rPr lang="en-US" sz="1700" b="0" dirty="0" err="1">
                <a:solidFill>
                  <a:schemeClr val="accent1">
                    <a:lumMod val="75000"/>
                  </a:schemeClr>
                </a:solidFill>
                <a:latin typeface="Times New Roman" panose="02020603050405020304" charset="0"/>
                <a:cs typeface="Arial" panose="020B0604020202020204" pitchFamily="34" charset="0"/>
              </a:rPr>
              <a:t>периодични</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дигитални</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детоксикации</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където</a:t>
            </a:r>
            <a:r>
              <a:rPr lang="en-US" sz="1700" b="0" dirty="0">
                <a:solidFill>
                  <a:schemeClr val="accent1">
                    <a:lumMod val="75000"/>
                  </a:schemeClr>
                </a:solidFill>
                <a:latin typeface="Times New Roman" panose="02020603050405020304" charset="0"/>
                <a:cs typeface="Arial" panose="020B0604020202020204" pitchFamily="34" charset="0"/>
              </a:rPr>
              <a:t> хората </a:t>
            </a:r>
            <a:r>
              <a:rPr lang="en-US" sz="1700" b="0" dirty="0" err="1">
                <a:solidFill>
                  <a:schemeClr val="accent1">
                    <a:lumMod val="75000"/>
                  </a:schemeClr>
                </a:solidFill>
                <a:latin typeface="Times New Roman" panose="02020603050405020304" charset="0"/>
                <a:cs typeface="Arial" panose="020B0604020202020204" pitchFamily="34" charset="0"/>
              </a:rPr>
              <a:t>ще</a:t>
            </a:r>
            <a:r>
              <a:rPr lang="en-US" sz="1700" b="0" dirty="0">
                <a:solidFill>
                  <a:schemeClr val="accent1">
                    <a:lumMod val="75000"/>
                  </a:schemeClr>
                </a:solidFill>
                <a:latin typeface="Times New Roman" panose="02020603050405020304" charset="0"/>
                <a:cs typeface="Arial" panose="020B0604020202020204" pitchFamily="34" charset="0"/>
              </a:rPr>
              <a:t> се </a:t>
            </a:r>
            <a:r>
              <a:rPr lang="en-US" sz="1700" b="0" dirty="0" err="1">
                <a:solidFill>
                  <a:schemeClr val="accent1">
                    <a:lumMod val="75000"/>
                  </a:schemeClr>
                </a:solidFill>
                <a:latin typeface="Times New Roman" panose="02020603050405020304" charset="0"/>
                <a:cs typeface="Arial" panose="020B0604020202020204" pitchFamily="34" charset="0"/>
              </a:rPr>
              <a:t>откажат</a:t>
            </a:r>
            <a:r>
              <a:rPr lang="en-US" sz="1700" b="0" dirty="0">
                <a:solidFill>
                  <a:schemeClr val="accent1">
                    <a:lumMod val="75000"/>
                  </a:schemeClr>
                </a:solidFill>
                <a:latin typeface="Times New Roman" panose="02020603050405020304" charset="0"/>
                <a:cs typeface="Arial" panose="020B0604020202020204" pitchFamily="34" charset="0"/>
              </a:rPr>
              <a:t> от </a:t>
            </a:r>
            <a:r>
              <a:rPr lang="en-US" sz="1700" b="0" dirty="0" err="1">
                <a:solidFill>
                  <a:schemeClr val="accent1">
                    <a:lumMod val="75000"/>
                  </a:schemeClr>
                </a:solidFill>
                <a:latin typeface="Times New Roman" panose="02020603050405020304" charset="0"/>
                <a:cs typeface="Arial" panose="020B0604020202020204" pitchFamily="34" charset="0"/>
              </a:rPr>
              <a:t>използването</a:t>
            </a:r>
            <a:r>
              <a:rPr lang="en-US" sz="1700" b="0" dirty="0">
                <a:solidFill>
                  <a:schemeClr val="accent1">
                    <a:lumMod val="75000"/>
                  </a:schemeClr>
                </a:solidFill>
                <a:latin typeface="Times New Roman" panose="02020603050405020304" charset="0"/>
                <a:cs typeface="Arial" panose="020B0604020202020204" pitchFamily="34" charset="0"/>
              </a:rPr>
              <a:t> на </a:t>
            </a:r>
            <a:r>
              <a:rPr lang="en-US" sz="1700" b="0" dirty="0" err="1">
                <a:solidFill>
                  <a:schemeClr val="accent1">
                    <a:lumMod val="75000"/>
                  </a:schemeClr>
                </a:solidFill>
                <a:latin typeface="Times New Roman" panose="02020603050405020304" charset="0"/>
                <a:cs typeface="Arial" panose="020B0604020202020204" pitchFamily="34" charset="0"/>
              </a:rPr>
              <a:t>мобилни</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телефони</a:t>
            </a:r>
            <a:r>
              <a:rPr lang="en-US" sz="1700" b="0" dirty="0">
                <a:solidFill>
                  <a:schemeClr val="accent1">
                    <a:lumMod val="75000"/>
                  </a:schemeClr>
                </a:solidFill>
                <a:latin typeface="Times New Roman" panose="02020603050405020304" charset="0"/>
                <a:cs typeface="Arial" panose="020B0604020202020204" pitchFamily="34" charset="0"/>
              </a:rPr>
              <a:t> и </a:t>
            </a:r>
            <a:r>
              <a:rPr lang="en-US" sz="1700" b="0" dirty="0" err="1">
                <a:solidFill>
                  <a:schemeClr val="accent1">
                    <a:lumMod val="75000"/>
                  </a:schemeClr>
                </a:solidFill>
                <a:latin typeface="Times New Roman" panose="02020603050405020304" charset="0"/>
                <a:cs typeface="Arial" panose="020B0604020202020204" pitchFamily="34" charset="0"/>
              </a:rPr>
              <a:t>интернет</a:t>
            </a:r>
            <a:r>
              <a:rPr lang="en-US" sz="1700" b="0" dirty="0">
                <a:solidFill>
                  <a:schemeClr val="accent1">
                    <a:lumMod val="75000"/>
                  </a:schemeClr>
                </a:solidFill>
                <a:latin typeface="Times New Roman" panose="02020603050405020304" charset="0"/>
                <a:cs typeface="Arial" panose="020B0604020202020204" pitchFamily="34" charset="0"/>
              </a:rPr>
              <a:t> за </a:t>
            </a:r>
            <a:r>
              <a:rPr lang="en-US" sz="1700" b="0" dirty="0" err="1">
                <a:solidFill>
                  <a:schemeClr val="accent1">
                    <a:lumMod val="75000"/>
                  </a:schemeClr>
                </a:solidFill>
                <a:latin typeface="Times New Roman" panose="02020603050405020304" charset="0"/>
                <a:cs typeface="Arial" panose="020B0604020202020204" pitchFamily="34" charset="0"/>
              </a:rPr>
              <a:t>определено</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време</a:t>
            </a:r>
            <a:r>
              <a:rPr lang="en-US" sz="1700" b="0" dirty="0">
                <a:solidFill>
                  <a:schemeClr val="accent1">
                    <a:lumMod val="75000"/>
                  </a:schemeClr>
                </a:solidFill>
                <a:latin typeface="Times New Roman" panose="02020603050405020304" charset="0"/>
                <a:cs typeface="Arial" panose="020B0604020202020204" pitchFamily="34" charset="0"/>
              </a:rPr>
              <a:t>, за </a:t>
            </a:r>
            <a:r>
              <a:rPr lang="en-US" sz="1700" b="0" dirty="0" err="1">
                <a:solidFill>
                  <a:schemeClr val="accent1">
                    <a:lumMod val="75000"/>
                  </a:schemeClr>
                </a:solidFill>
                <a:latin typeface="Times New Roman" panose="02020603050405020304" charset="0"/>
                <a:cs typeface="Arial" panose="020B0604020202020204" pitchFamily="34" charset="0"/>
              </a:rPr>
              <a:t>да</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възстановят</a:t>
            </a:r>
            <a:r>
              <a:rPr lang="en-US" sz="1700" b="0" dirty="0">
                <a:solidFill>
                  <a:schemeClr val="accent1">
                    <a:lumMod val="75000"/>
                  </a:schemeClr>
                </a:solidFill>
                <a:latin typeface="Times New Roman" panose="02020603050405020304" charset="0"/>
                <a:cs typeface="Arial" panose="020B0604020202020204" pitchFamily="34" charset="0"/>
              </a:rPr>
              <a:t> </a:t>
            </a:r>
            <a:r>
              <a:rPr lang="en-US" sz="1700" b="0" dirty="0" err="1">
                <a:solidFill>
                  <a:schemeClr val="accent1">
                    <a:lumMod val="75000"/>
                  </a:schemeClr>
                </a:solidFill>
                <a:latin typeface="Times New Roman" panose="02020603050405020304" charset="0"/>
                <a:cs typeface="Arial" panose="020B0604020202020204" pitchFamily="34" charset="0"/>
              </a:rPr>
              <a:t>баланса</a:t>
            </a:r>
            <a:r>
              <a:rPr lang="en-US" sz="1700" b="0" dirty="0">
                <a:solidFill>
                  <a:schemeClr val="accent1">
                    <a:lumMod val="75000"/>
                  </a:schemeClr>
                </a:solidFill>
                <a:latin typeface="Times New Roman" panose="02020603050405020304" charset="0"/>
                <a:cs typeface="Arial" panose="020B0604020202020204" pitchFamily="34" charset="0"/>
              </a:rPr>
              <a:t> и </a:t>
            </a:r>
            <a:r>
              <a:rPr lang="en-US" sz="1700" b="0" dirty="0" err="1">
                <a:solidFill>
                  <a:schemeClr val="accent1">
                    <a:lumMod val="75000"/>
                  </a:schemeClr>
                </a:solidFill>
                <a:latin typeface="Times New Roman" panose="02020603050405020304" charset="0"/>
                <a:cs typeface="Arial" panose="020B0604020202020204" pitchFamily="34" charset="0"/>
              </a:rPr>
              <a:t>да</a:t>
            </a:r>
            <a:r>
              <a:rPr lang="en-US" sz="1700" b="0" dirty="0">
                <a:solidFill>
                  <a:schemeClr val="accent1">
                    <a:lumMod val="75000"/>
                  </a:schemeClr>
                </a:solidFill>
                <a:latin typeface="Times New Roman" panose="02020603050405020304" charset="0"/>
                <a:cs typeface="Arial" panose="020B0604020202020204" pitchFamily="34" charset="0"/>
              </a:rPr>
              <a:t> се </a:t>
            </a:r>
            <a:r>
              <a:rPr lang="en-US" sz="1700" b="0" dirty="0" err="1">
                <a:solidFill>
                  <a:schemeClr val="accent1">
                    <a:lumMod val="75000"/>
                  </a:schemeClr>
                </a:solidFill>
                <a:latin typeface="Times New Roman" panose="02020603050405020304" charset="0"/>
                <a:cs typeface="Arial" panose="020B0604020202020204" pitchFamily="34" charset="0"/>
              </a:rPr>
              <a:t>фокусират</a:t>
            </a:r>
            <a:r>
              <a:rPr lang="en-US" sz="1700" b="0" dirty="0">
                <a:solidFill>
                  <a:schemeClr val="accent1">
                    <a:lumMod val="75000"/>
                  </a:schemeClr>
                </a:solidFill>
                <a:latin typeface="Times New Roman" panose="02020603050405020304" charset="0"/>
                <a:cs typeface="Arial" panose="020B0604020202020204" pitchFamily="34" charset="0"/>
              </a:rPr>
              <a:t> на offline </a:t>
            </a:r>
            <a:r>
              <a:rPr lang="en-US" sz="1700" b="0" dirty="0" err="1">
                <a:solidFill>
                  <a:schemeClr val="accent1">
                    <a:lumMod val="75000"/>
                  </a:schemeClr>
                </a:solidFill>
                <a:latin typeface="Times New Roman" panose="02020603050405020304" charset="0"/>
                <a:cs typeface="Arial" panose="020B0604020202020204" pitchFamily="34" charset="0"/>
              </a:rPr>
              <a:t>активности</a:t>
            </a:r>
            <a:r>
              <a:rPr lang="en-US" sz="1700" b="0" dirty="0">
                <a:solidFill>
                  <a:schemeClr val="accent1">
                    <a:lumMod val="75000"/>
                  </a:schemeClr>
                </a:solidFill>
                <a:latin typeface="Times New Roman" panose="02020603050405020304" charset="0"/>
                <a:cs typeface="Arial" panose="020B0604020202020204" pitchFamily="34" charset="0"/>
              </a:rPr>
              <a:t>.</a:t>
            </a:r>
            <a:endParaRPr lang="en-US" sz="1700" b="0" dirty="0">
              <a:solidFill>
                <a:schemeClr val="accent1">
                  <a:lumMod val="75000"/>
                </a:schemeClr>
              </a:solidFill>
              <a:latin typeface="Times New Roman" panose="02020603050405020304" charset="0"/>
              <a:cs typeface="Arial" panose="020B0604020202020204" pitchFamily="34" charset="0"/>
            </a:endParaRPr>
          </a:p>
          <a:p>
            <a:pPr indent="0" algn="just"/>
            <a:r>
              <a:rPr lang="bg-BG" altLang="en-US" sz="1700" b="0" dirty="0">
                <a:solidFill>
                  <a:schemeClr val="accent1">
                    <a:lumMod val="75000"/>
                  </a:schemeClr>
                </a:solidFill>
                <a:latin typeface="Times New Roman" panose="02020603050405020304" charset="0"/>
                <a:cs typeface="Arial" panose="020B0604020202020204" pitchFamily="34" charset="0"/>
              </a:rPr>
              <a:t>4. Изключване на автоматично влизане в приложенията. </a:t>
            </a:r>
            <a:endParaRPr lang="bg-BG" altLang="en-US" sz="1700" b="0" dirty="0">
              <a:solidFill>
                <a:schemeClr val="accent1">
                  <a:lumMod val="75000"/>
                </a:schemeClr>
              </a:solidFill>
              <a:latin typeface="Times New Roman" panose="02020603050405020304" charset="0"/>
              <a:cs typeface="Arial" panose="020B0604020202020204" pitchFamily="34" charset="0"/>
            </a:endParaRPr>
          </a:p>
        </p:txBody>
      </p:sp>
      <p:pic>
        <p:nvPicPr>
          <p:cNvPr id="100" name="Picture 99"/>
          <p:cNvPicPr/>
          <p:nvPr/>
        </p:nvPicPr>
        <p:blipFill>
          <a:blip r:embed="rId1"/>
          <a:stretch>
            <a:fillRect/>
          </a:stretch>
        </p:blipFill>
        <p:spPr>
          <a:xfrm>
            <a:off x="6096000" y="3429000"/>
            <a:ext cx="0" cy="0"/>
          </a:xfrm>
          <a:prstGeom prst="rect">
            <a:avLst/>
          </a:prstGeom>
          <a:noFill/>
          <a:ln w="9525">
            <a:noFill/>
          </a:ln>
        </p:spPr>
      </p:pic>
      <p:pic>
        <p:nvPicPr>
          <p:cNvPr id="16" name="Content Placeholder 15"/>
          <p:cNvPicPr>
            <a:picLocks noGrp="1" noChangeAspect="1"/>
          </p:cNvPicPr>
          <p:nvPr>
            <p:ph idx="1"/>
          </p:nvPr>
        </p:nvPicPr>
        <p:blipFill>
          <a:blip r:embed="rId2" cstate="print"/>
          <a:stretch>
            <a:fillRect/>
          </a:stretch>
        </p:blipFill>
        <p:spPr>
          <a:xfrm>
            <a:off x="0" y="0"/>
            <a:ext cx="5513705" cy="4376420"/>
          </a:xfrm>
          <a:prstGeom prst="rect">
            <a:avLst/>
          </a:prstGeom>
        </p:spPr>
      </p:pic>
      <p:sp>
        <p:nvSpPr>
          <p:cNvPr id="10" name="Text Box 9"/>
          <p:cNvSpPr txBox="1"/>
          <p:nvPr/>
        </p:nvSpPr>
        <p:spPr>
          <a:xfrm>
            <a:off x="0" y="4090035"/>
            <a:ext cx="2765425" cy="1814830"/>
          </a:xfrm>
          <a:prstGeom prst="rect">
            <a:avLst/>
          </a:prstGeom>
          <a:solidFill>
            <a:srgbClr val="7AB7E8"/>
          </a:solidFill>
        </p:spPr>
        <p:txBody>
          <a:bodyPr wrap="square" rtlCol="0" anchor="t">
            <a:spAutoFit/>
          </a:bodyPr>
          <a:lstStyle/>
          <a:p>
            <a:pPr algn="just"/>
            <a:r>
              <a:rPr lang="en-US" sz="1600" b="1">
                <a:solidFill>
                  <a:schemeClr val="accent1">
                    <a:lumMod val="75000"/>
                  </a:schemeClr>
                </a:solidFill>
              </a:rPr>
              <a:t>В Бълга</a:t>
            </a:r>
            <a:r>
              <a:rPr lang="bg-BG" altLang="en-US" sz="1600" b="1">
                <a:solidFill>
                  <a:schemeClr val="accent1">
                    <a:lumMod val="75000"/>
                  </a:schemeClr>
                </a:solidFill>
              </a:rPr>
              <a:t>р</a:t>
            </a:r>
            <a:r>
              <a:rPr lang="en-US" sz="1600" b="1">
                <a:solidFill>
                  <a:schemeClr val="accent1">
                    <a:lumMod val="75000"/>
                  </a:schemeClr>
                </a:solidFill>
              </a:rPr>
              <a:t>ия, 31% от населението декларира, че използването на интернет има положителен ефект.</a:t>
            </a:r>
            <a:endParaRPr lang="en-US" sz="1600" b="1">
              <a:solidFill>
                <a:schemeClr val="accent1">
                  <a:lumMod val="75000"/>
                </a:schemeClr>
              </a:solidFill>
            </a:endParaRPr>
          </a:p>
          <a:p>
            <a:pPr algn="just"/>
            <a:endParaRPr lang="en-US" sz="1600" b="1">
              <a:solidFill>
                <a:schemeClr val="accent1">
                  <a:lumMod val="75000"/>
                </a:schemeClr>
              </a:solidFill>
            </a:endParaRPr>
          </a:p>
          <a:p>
            <a:pPr algn="just"/>
            <a:endParaRPr lang="en-US" sz="1600" b="1">
              <a:solidFill>
                <a:schemeClr val="accent1">
                  <a:lumMod val="75000"/>
                </a:schemeClr>
              </a:solidFill>
            </a:endParaRPr>
          </a:p>
          <a:p>
            <a:pPr algn="just"/>
            <a:endParaRPr lang="en-US" sz="1600" b="1">
              <a:solidFill>
                <a:schemeClr val="accent1">
                  <a:lumMod val="75000"/>
                </a:schemeClr>
              </a:solidFill>
            </a:endParaRPr>
          </a:p>
        </p:txBody>
      </p:sp>
      <p:sp>
        <p:nvSpPr>
          <p:cNvPr id="11" name="Text Box 10"/>
          <p:cNvSpPr txBox="1"/>
          <p:nvPr/>
        </p:nvSpPr>
        <p:spPr>
          <a:xfrm>
            <a:off x="2765425" y="4090035"/>
            <a:ext cx="2747645" cy="1814830"/>
          </a:xfrm>
          <a:prstGeom prst="rect">
            <a:avLst/>
          </a:prstGeom>
          <a:solidFill>
            <a:srgbClr val="7AB7E8"/>
          </a:solidFill>
        </p:spPr>
        <p:txBody>
          <a:bodyPr wrap="square" rtlCol="0" anchor="t">
            <a:spAutoFit/>
          </a:bodyPr>
          <a:lstStyle/>
          <a:p>
            <a:pPr algn="just"/>
            <a:r>
              <a:rPr lang="en-US" sz="1600" b="1">
                <a:solidFill>
                  <a:schemeClr val="accent1">
                    <a:lumMod val="75000"/>
                  </a:schemeClr>
                </a:solidFill>
              </a:rPr>
              <a:t>Средно в Европейския съюз 67% от населението декларира, че използването на интернет е положително.</a:t>
            </a:r>
            <a:endParaRPr lang="en-US" sz="1600" b="1">
              <a:solidFill>
                <a:schemeClr val="accent1">
                  <a:lumMod val="75000"/>
                </a:schemeClr>
              </a:solidFill>
            </a:endParaRPr>
          </a:p>
          <a:p>
            <a:endParaRPr lang="en-US" sz="1600" b="1">
              <a:solidFill>
                <a:schemeClr val="accent1">
                  <a:lumMod val="75000"/>
                </a:schemeClr>
              </a:solidFill>
            </a:endParaRPr>
          </a:p>
          <a:p>
            <a:endParaRPr lang="en-US" sz="1600" b="1">
              <a:solidFill>
                <a:schemeClr val="accent1">
                  <a:lumMod val="75000"/>
                </a:schemeClr>
              </a:solidFill>
            </a:endParaRPr>
          </a:p>
          <a:p>
            <a:endParaRPr lang="en-US" sz="1600" b="1">
              <a:solidFill>
                <a:schemeClr val="accent1">
                  <a:lumMod val="75000"/>
                </a:schemeClr>
              </a:solidFill>
            </a:endParaRPr>
          </a:p>
        </p:txBody>
      </p:sp>
      <p:sp>
        <p:nvSpPr>
          <p:cNvPr id="14" name="Text Box 13"/>
          <p:cNvSpPr txBox="1"/>
          <p:nvPr/>
        </p:nvSpPr>
        <p:spPr>
          <a:xfrm>
            <a:off x="0" y="5545455"/>
            <a:ext cx="5513705" cy="1322070"/>
          </a:xfrm>
          <a:prstGeom prst="rect">
            <a:avLst/>
          </a:prstGeom>
          <a:solidFill>
            <a:srgbClr val="7AB7E8"/>
          </a:solidFill>
        </p:spPr>
        <p:txBody>
          <a:bodyPr wrap="square" rtlCol="0" anchor="t">
            <a:spAutoFit/>
          </a:bodyPr>
          <a:lstStyle/>
          <a:p>
            <a:pPr algn="just"/>
            <a:r>
              <a:rPr lang="bg-BG" altLang="en-US" sz="1600" b="1">
                <a:solidFill>
                  <a:schemeClr val="accent1">
                    <a:lumMod val="75000"/>
                  </a:schemeClr>
                </a:solidFill>
              </a:rPr>
              <a:t>    </a:t>
            </a:r>
            <a:endParaRPr lang="bg-BG" altLang="en-US" sz="1600" b="1">
              <a:solidFill>
                <a:schemeClr val="accent1">
                  <a:lumMod val="75000"/>
                </a:schemeClr>
              </a:solidFill>
            </a:endParaRPr>
          </a:p>
          <a:p>
            <a:pPr algn="just"/>
            <a:r>
              <a:rPr lang="en-US" sz="1600" b="1">
                <a:solidFill>
                  <a:schemeClr val="accent1">
                    <a:lumMod val="75000"/>
                  </a:schemeClr>
                </a:solidFill>
              </a:rPr>
              <a:t>Можем да заключим, че в България съществува по-нисък процент на граждани, които декларират положителен ефект от използването на интернет в сравнение с Европейския съюз.</a:t>
            </a:r>
            <a:endParaRPr lang="en-US" sz="1600" b="1">
              <a:solidFill>
                <a:schemeClr val="accent1">
                  <a:lumMod val="75000"/>
                </a:schemeClr>
              </a:solidFill>
            </a:endParaRPr>
          </a:p>
        </p:txBody>
      </p:sp>
      <p:pic>
        <p:nvPicPr>
          <p:cNvPr id="102" name="Picture 101"/>
          <p:cNvPicPr/>
          <p:nvPr/>
        </p:nvPicPr>
        <p:blipFill>
          <a:blip r:embed="rId3" cstate="print"/>
          <a:stretch>
            <a:fillRect/>
          </a:stretch>
        </p:blipFill>
        <p:spPr>
          <a:xfrm>
            <a:off x="3590290" y="5185410"/>
            <a:ext cx="1016635" cy="587375"/>
          </a:xfrm>
          <a:prstGeom prst="rect">
            <a:avLst/>
          </a:prstGeom>
          <a:noFill/>
          <a:ln w="9525">
            <a:noFill/>
          </a:ln>
        </p:spPr>
      </p:pic>
      <p:pic>
        <p:nvPicPr>
          <p:cNvPr id="103" name="Picture 102"/>
          <p:cNvPicPr/>
          <p:nvPr/>
        </p:nvPicPr>
        <p:blipFill>
          <a:blip r:embed="rId4" cstate="print"/>
          <a:stretch>
            <a:fillRect/>
          </a:stretch>
        </p:blipFill>
        <p:spPr>
          <a:xfrm>
            <a:off x="920750" y="5185410"/>
            <a:ext cx="923925" cy="586740"/>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age 2 | Phone Illustration Images - Free Download on Freepik"/>
          <p:cNvPicPr>
            <a:picLocks noChangeAspect="1" noChangeArrowheads="1"/>
          </p:cNvPicPr>
          <p:nvPr/>
        </p:nvPicPr>
        <p:blipFill>
          <a:blip r:embed="rId1" cstate="print"/>
          <a:srcRect l="5045" b="7925"/>
          <a:stretch>
            <a:fillRect/>
          </a:stretch>
        </p:blipFill>
        <p:spPr bwMode="auto">
          <a:xfrm flipH="1">
            <a:off x="8419524" y="3874784"/>
            <a:ext cx="3772476" cy="2983216"/>
          </a:xfrm>
          <a:prstGeom prst="rect">
            <a:avLst/>
          </a:prstGeom>
          <a:noFill/>
        </p:spPr>
      </p:pic>
      <p:sp>
        <p:nvSpPr>
          <p:cNvPr id="5" name="Закръглено правоъгълно изнесено означение 4"/>
          <p:cNvSpPr/>
          <p:nvPr/>
        </p:nvSpPr>
        <p:spPr>
          <a:xfrm flipH="1">
            <a:off x="2928573" y="1954126"/>
            <a:ext cx="5082744" cy="2983217"/>
          </a:xfrm>
          <a:prstGeom prst="wedgeRoundRectCallout">
            <a:avLst>
              <a:gd name="adj1" fmla="val -21652"/>
              <a:gd name="adj2" fmla="val 48129"/>
              <a:gd name="adj3" fmla="val 16667"/>
            </a:avLst>
          </a:prstGeom>
          <a:solidFill>
            <a:srgbClr val="FD6339"/>
          </a:solidFill>
          <a:ln>
            <a:solidFill>
              <a:srgbClr val="FD6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 name="Content Placeholder 2"/>
          <p:cNvSpPr>
            <a:spLocks noGrp="1"/>
          </p:cNvSpPr>
          <p:nvPr/>
        </p:nvSpPr>
        <p:spPr>
          <a:xfrm>
            <a:off x="3898330" y="2074271"/>
            <a:ext cx="4395339" cy="2547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charset="0"/>
              <a:buChar char="Ø"/>
            </a:pPr>
            <a:r>
              <a:rPr lang="en-US" sz="1600" dirty="0" err="1">
                <a:solidFill>
                  <a:schemeClr val="bg1"/>
                </a:solidFill>
              </a:rPr>
              <a:t>Технологична</a:t>
            </a:r>
            <a:r>
              <a:rPr lang="en-US" sz="1600" dirty="0">
                <a:solidFill>
                  <a:schemeClr val="bg1"/>
                </a:solidFill>
              </a:rPr>
              <a:t> </a:t>
            </a:r>
            <a:r>
              <a:rPr lang="en-US" sz="1600" dirty="0" err="1">
                <a:solidFill>
                  <a:schemeClr val="bg1"/>
                </a:solidFill>
              </a:rPr>
              <a:t>развитост</a:t>
            </a:r>
            <a:endParaRPr lang="bg-BG" sz="1600" dirty="0">
              <a:solidFill>
                <a:schemeClr val="bg1"/>
              </a:solidFill>
            </a:endParaRPr>
          </a:p>
          <a:p>
            <a:pPr>
              <a:buFont typeface="Wingdings" panose="05000000000000000000" charset="0"/>
              <a:buChar char="Ø"/>
            </a:pPr>
            <a:endParaRPr lang="en-US" sz="1000" dirty="0">
              <a:solidFill>
                <a:schemeClr val="bg1"/>
              </a:solidFill>
            </a:endParaRPr>
          </a:p>
          <a:p>
            <a:pPr>
              <a:buFont typeface="Wingdings" panose="05000000000000000000" charset="0"/>
              <a:buChar char="Ø"/>
            </a:pPr>
            <a:r>
              <a:rPr lang="en-US" sz="1600" dirty="0">
                <a:solidFill>
                  <a:schemeClr val="bg1"/>
                </a:solidFill>
              </a:rPr>
              <a:t>Културни и социални норми</a:t>
            </a:r>
            <a:endParaRPr lang="en-US" sz="1600" dirty="0">
              <a:solidFill>
                <a:schemeClr val="bg1"/>
              </a:solidFill>
            </a:endParaRPr>
          </a:p>
          <a:p>
            <a:pPr>
              <a:buFont typeface="Wingdings" panose="05000000000000000000" charset="0"/>
              <a:buChar char="Ø"/>
            </a:pPr>
            <a:endParaRPr lang="en-US" sz="1000" dirty="0">
              <a:solidFill>
                <a:schemeClr val="bg1"/>
              </a:solidFill>
            </a:endParaRPr>
          </a:p>
          <a:p>
            <a:pPr>
              <a:buFont typeface="Wingdings" panose="05000000000000000000" charset="0"/>
              <a:buChar char="Ø"/>
            </a:pPr>
            <a:r>
              <a:rPr lang="en-US" sz="1600" dirty="0">
                <a:solidFill>
                  <a:schemeClr val="bg1"/>
                </a:solidFill>
              </a:rPr>
              <a:t>Образование и информираност</a:t>
            </a:r>
            <a:endParaRPr lang="en-US" sz="1600" dirty="0">
              <a:solidFill>
                <a:schemeClr val="bg1"/>
              </a:solidFill>
            </a:endParaRPr>
          </a:p>
          <a:p>
            <a:pPr>
              <a:buFont typeface="Wingdings" panose="05000000000000000000" charset="0"/>
              <a:buChar char="Ø"/>
            </a:pPr>
            <a:endParaRPr lang="bg-BG" sz="1000" dirty="0">
              <a:solidFill>
                <a:schemeClr val="bg1"/>
              </a:solidFill>
            </a:endParaRPr>
          </a:p>
          <a:p>
            <a:pPr>
              <a:buFont typeface="Wingdings" panose="05000000000000000000" charset="0"/>
              <a:buChar char="Ø"/>
            </a:pPr>
            <a:r>
              <a:rPr lang="en-US" sz="1600" dirty="0">
                <a:solidFill>
                  <a:schemeClr val="bg1"/>
                </a:solidFill>
              </a:rPr>
              <a:t>Лични фактори</a:t>
            </a:r>
            <a:endParaRPr lang="en-US" sz="1600" dirty="0">
              <a:solidFill>
                <a:schemeClr val="bg1"/>
              </a:solidFill>
            </a:endParaRPr>
          </a:p>
          <a:p>
            <a:pPr>
              <a:buFont typeface="Wingdings" panose="05000000000000000000" charset="0"/>
              <a:buChar char="Ø"/>
            </a:pPr>
            <a:endParaRPr lang="en-US" sz="1000" dirty="0">
              <a:solidFill>
                <a:schemeClr val="bg1"/>
              </a:solidFill>
            </a:endParaRPr>
          </a:p>
          <a:p>
            <a:pPr>
              <a:buFont typeface="Wingdings" panose="05000000000000000000" charset="0"/>
              <a:buChar char="Ø"/>
            </a:pPr>
            <a:r>
              <a:rPr lang="en-US" sz="1600" dirty="0">
                <a:solidFill>
                  <a:schemeClr val="bg1"/>
                </a:solidFill>
              </a:rPr>
              <a:t>Регулация и политики</a:t>
            </a:r>
            <a:endParaRPr lang="en-US" sz="1600" dirty="0">
              <a:solidFill>
                <a:schemeClr val="bg1"/>
              </a:solidFill>
            </a:endParaRPr>
          </a:p>
        </p:txBody>
      </p:sp>
      <p:sp>
        <p:nvSpPr>
          <p:cNvPr id="7" name="Равнобедрен триъгълник 6"/>
          <p:cNvSpPr/>
          <p:nvPr/>
        </p:nvSpPr>
        <p:spPr>
          <a:xfrm rot="8126195">
            <a:off x="7375187" y="4448626"/>
            <a:ext cx="1052207" cy="770601"/>
          </a:xfrm>
          <a:prstGeom prst="triangle">
            <a:avLst/>
          </a:prstGeom>
          <a:solidFill>
            <a:srgbClr val="FD6339"/>
          </a:solidFill>
          <a:ln>
            <a:solidFill>
              <a:srgbClr val="FD6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 name="Title 1"/>
          <p:cNvSpPr>
            <a:spLocks noGrp="1"/>
          </p:cNvSpPr>
          <p:nvPr/>
        </p:nvSpPr>
        <p:spPr>
          <a:xfrm>
            <a:off x="838200" y="-6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bg-BG" sz="2400" b="1" dirty="0">
                <a:solidFill>
                  <a:srgbClr val="005DA2"/>
                </a:solidFill>
                <a:latin typeface="Calibri" panose="020F0502020204030204" charset="0"/>
                <a:cs typeface="Calibri" panose="020F0502020204030204" charset="0"/>
                <a:sym typeface="+mn-ea"/>
              </a:rPr>
              <a:t>Фактори, оказващи съществено влияние върху появата и развитието на номофобията и техните взаимовръзки</a:t>
            </a:r>
            <a:endParaRPr lang="bg-BG" sz="2400" b="1" dirty="0">
              <a:solidFill>
                <a:srgbClr val="005DA2"/>
              </a:solidFill>
              <a:latin typeface="Calibri" panose="020F0502020204030204" charset="0"/>
              <a:cs typeface="Calibri" panose="020F0502020204030204" charset="0"/>
              <a:sym typeface="+mn-ea"/>
            </a:endParaRPr>
          </a:p>
        </p:txBody>
      </p:sp>
      <p:pic>
        <p:nvPicPr>
          <p:cNvPr id="2" name="Picture 1"/>
          <p:cNvPicPr>
            <a:picLocks noChangeAspect="1"/>
          </p:cNvPicPr>
          <p:nvPr/>
        </p:nvPicPr>
        <p:blipFill>
          <a:blip r:embed="rId2" cstate="print"/>
          <a:stretch>
            <a:fillRect/>
          </a:stretch>
        </p:blipFill>
        <p:spPr>
          <a:xfrm>
            <a:off x="8981074" y="941119"/>
            <a:ext cx="2356565" cy="2841625"/>
          </a:xfrm>
          <a:prstGeom prst="rect">
            <a:avLst/>
          </a:prstGeom>
        </p:spPr>
      </p:pic>
      <p:pic>
        <p:nvPicPr>
          <p:cNvPr id="3" name="Picture 2"/>
          <p:cNvPicPr>
            <a:picLocks noChangeAspect="1"/>
          </p:cNvPicPr>
          <p:nvPr/>
        </p:nvPicPr>
        <p:blipFill>
          <a:blip r:embed="rId3" cstate="print"/>
          <a:stretch>
            <a:fillRect/>
          </a:stretch>
        </p:blipFill>
        <p:spPr>
          <a:xfrm>
            <a:off x="461956" y="3782744"/>
            <a:ext cx="1962800" cy="2945031"/>
          </a:xfrm>
          <a:prstGeom prst="rect">
            <a:avLst/>
          </a:prstGeom>
        </p:spPr>
      </p:pic>
      <p:pic>
        <p:nvPicPr>
          <p:cNvPr id="8" name="Picture 7"/>
          <p:cNvPicPr>
            <a:picLocks noChangeAspect="1"/>
          </p:cNvPicPr>
          <p:nvPr/>
        </p:nvPicPr>
        <p:blipFill>
          <a:blip r:embed="rId4" cstate="print"/>
          <a:stretch>
            <a:fillRect/>
          </a:stretch>
        </p:blipFill>
        <p:spPr>
          <a:xfrm>
            <a:off x="272506" y="941119"/>
            <a:ext cx="2417211" cy="171021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кръглен правоъгълник 19"/>
          <p:cNvSpPr/>
          <p:nvPr/>
        </p:nvSpPr>
        <p:spPr>
          <a:xfrm>
            <a:off x="4608195" y="3813810"/>
            <a:ext cx="2719070" cy="287528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0" name="Закръглен правоъгълник 9"/>
          <p:cNvSpPr/>
          <p:nvPr/>
        </p:nvSpPr>
        <p:spPr>
          <a:xfrm>
            <a:off x="4644190" y="601579"/>
            <a:ext cx="2683042" cy="3116179"/>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 name="Title 1"/>
          <p:cNvSpPr>
            <a:spLocks noGrp="1"/>
          </p:cNvSpPr>
          <p:nvPr/>
        </p:nvSpPr>
        <p:spPr>
          <a:xfrm>
            <a:off x="794084" y="-3152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bg-BG" sz="2400" b="1" dirty="0">
                <a:solidFill>
                  <a:srgbClr val="005DA2"/>
                </a:solidFill>
                <a:latin typeface="Calibri" panose="020F0502020204030204" charset="0"/>
                <a:cs typeface="Calibri" panose="020F0502020204030204" charset="0"/>
                <a:sym typeface="+mn-ea"/>
              </a:rPr>
              <a:t>Съпоставка на България с Европейския съюз по избрани от нас фактори</a:t>
            </a:r>
            <a:endParaRPr lang="bg-BG" sz="2400" b="1" dirty="0">
              <a:solidFill>
                <a:srgbClr val="005DA2"/>
              </a:solidFill>
              <a:latin typeface="Calibri" panose="020F0502020204030204" charset="0"/>
              <a:cs typeface="Calibri" panose="020F0502020204030204" charset="0"/>
              <a:sym typeface="+mn-ea"/>
            </a:endParaRPr>
          </a:p>
        </p:txBody>
      </p:sp>
      <p:pic>
        <p:nvPicPr>
          <p:cNvPr id="14" name="Content Placeholder 13"/>
          <p:cNvPicPr>
            <a:picLocks noGrp="1" noChangeAspect="1"/>
          </p:cNvPicPr>
          <p:nvPr>
            <p:ph sz="half" idx="2"/>
          </p:nvPr>
        </p:nvPicPr>
        <p:blipFill>
          <a:blip r:embed="rId1" cstate="print"/>
          <a:stretch>
            <a:fillRect/>
          </a:stretch>
        </p:blipFill>
        <p:spPr>
          <a:xfrm>
            <a:off x="7776845" y="596265"/>
            <a:ext cx="3962400" cy="3007360"/>
          </a:xfrm>
          <a:prstGeom prst="rect">
            <a:avLst/>
          </a:prstGeom>
        </p:spPr>
      </p:pic>
      <p:pic>
        <p:nvPicPr>
          <p:cNvPr id="17" name="Content Placeholder 16"/>
          <p:cNvPicPr>
            <a:picLocks noGrp="1" noChangeAspect="1"/>
          </p:cNvPicPr>
          <p:nvPr>
            <p:ph sz="half" idx="1"/>
          </p:nvPr>
        </p:nvPicPr>
        <p:blipFill>
          <a:blip r:embed="rId2" cstate="print"/>
          <a:stretch>
            <a:fillRect/>
          </a:stretch>
        </p:blipFill>
        <p:spPr>
          <a:xfrm>
            <a:off x="398846" y="664845"/>
            <a:ext cx="3848301" cy="2938780"/>
          </a:xfrm>
          <a:prstGeom prst="rect">
            <a:avLst/>
          </a:prstGeom>
        </p:spPr>
      </p:pic>
      <p:pic>
        <p:nvPicPr>
          <p:cNvPr id="18" name="Picture 17"/>
          <p:cNvPicPr>
            <a:picLocks noChangeAspect="1"/>
          </p:cNvPicPr>
          <p:nvPr/>
        </p:nvPicPr>
        <p:blipFill>
          <a:blip r:embed="rId3" cstate="print"/>
          <a:stretch>
            <a:fillRect/>
          </a:stretch>
        </p:blipFill>
        <p:spPr>
          <a:xfrm>
            <a:off x="374784" y="3747804"/>
            <a:ext cx="3846195" cy="2884805"/>
          </a:xfrm>
          <a:prstGeom prst="rect">
            <a:avLst/>
          </a:prstGeom>
        </p:spPr>
      </p:pic>
      <p:pic>
        <p:nvPicPr>
          <p:cNvPr id="19" name="Picture 18"/>
          <p:cNvPicPr>
            <a:picLocks noChangeAspect="1"/>
          </p:cNvPicPr>
          <p:nvPr/>
        </p:nvPicPr>
        <p:blipFill>
          <a:blip r:embed="rId4" cstate="print"/>
          <a:stretch>
            <a:fillRect/>
          </a:stretch>
        </p:blipFill>
        <p:spPr>
          <a:xfrm>
            <a:off x="7793990" y="3753485"/>
            <a:ext cx="3947795" cy="2879090"/>
          </a:xfrm>
          <a:prstGeom prst="rect">
            <a:avLst/>
          </a:prstGeom>
        </p:spPr>
      </p:pic>
      <p:sp>
        <p:nvSpPr>
          <p:cNvPr id="7" name="Текстово поле 6"/>
          <p:cNvSpPr txBox="1"/>
          <p:nvPr/>
        </p:nvSpPr>
        <p:spPr>
          <a:xfrm>
            <a:off x="4770577" y="700087"/>
            <a:ext cx="2502568" cy="2799715"/>
          </a:xfrm>
          <a:prstGeom prst="rect">
            <a:avLst/>
          </a:prstGeom>
          <a:noFill/>
        </p:spPr>
        <p:txBody>
          <a:bodyPr wrap="square" rtlCol="0">
            <a:spAutoFit/>
          </a:bodyPr>
          <a:lstStyle/>
          <a:p>
            <a:pPr algn="just"/>
            <a:r>
              <a:rPr lang="bg-BG" sz="1600" dirty="0"/>
              <a:t>    Анализ на данните: Забелязваме трайна тенденция на абсолютен прираст за  увеличение на  взаимодействието с интернет през периода </a:t>
            </a:r>
            <a:r>
              <a:rPr lang="bg-BG" sz="1600" b="1" dirty="0"/>
              <a:t>2020-2022</a:t>
            </a:r>
            <a:r>
              <a:rPr lang="bg-BG" sz="1600" dirty="0"/>
              <a:t> </a:t>
            </a:r>
            <a:r>
              <a:rPr lang="bg-BG" sz="1600" b="1" dirty="0" smtClean="0"/>
              <a:t>г.</a:t>
            </a:r>
            <a:r>
              <a:rPr lang="bg-BG" sz="1600" dirty="0" smtClean="0"/>
              <a:t> </a:t>
            </a:r>
            <a:r>
              <a:rPr lang="bg-BG" sz="1600" dirty="0"/>
              <a:t>за България в сравнение с Европа, като при младите се увеличава средно на година с </a:t>
            </a:r>
            <a:r>
              <a:rPr lang="bg-BG" sz="1600" b="1" dirty="0"/>
              <a:t>5,31%</a:t>
            </a:r>
            <a:r>
              <a:rPr lang="bg-BG" sz="1600" dirty="0"/>
              <a:t>, а при възрастните с </a:t>
            </a:r>
            <a:r>
              <a:rPr lang="bg-BG" sz="1600" b="1" dirty="0"/>
              <a:t>2,31%</a:t>
            </a:r>
            <a:r>
              <a:rPr lang="bg-BG" sz="1600" dirty="0"/>
              <a:t>.</a:t>
            </a:r>
            <a:endParaRPr lang="bg-BG" sz="1600" dirty="0"/>
          </a:p>
        </p:txBody>
      </p:sp>
      <p:sp>
        <p:nvSpPr>
          <p:cNvPr id="8" name="Текстово поле 7"/>
          <p:cNvSpPr txBox="1"/>
          <p:nvPr/>
        </p:nvSpPr>
        <p:spPr>
          <a:xfrm>
            <a:off x="4626610" y="3974782"/>
            <a:ext cx="2682240" cy="2553335"/>
          </a:xfrm>
          <a:prstGeom prst="rect">
            <a:avLst/>
          </a:prstGeom>
          <a:noFill/>
        </p:spPr>
        <p:txBody>
          <a:bodyPr wrap="square" rtlCol="0">
            <a:spAutoFit/>
          </a:bodyPr>
          <a:lstStyle/>
          <a:p>
            <a:pPr algn="just"/>
            <a:r>
              <a:rPr lang="bg-BG" sz="1600" dirty="0"/>
              <a:t>     Анализ на данните:</a:t>
            </a:r>
            <a:endParaRPr lang="bg-BG" sz="1600" dirty="0"/>
          </a:p>
          <a:p>
            <a:pPr algn="just"/>
            <a:r>
              <a:rPr lang="bg-BG" sz="1600" dirty="0"/>
              <a:t>Отново наблюдаваме тенденция на увеличение на използване на интернет за телефониране или видео разговори в България, спрямо Европа, като при младите средно годишно се увеличава с </a:t>
            </a:r>
            <a:r>
              <a:rPr lang="bg-BG" sz="1600" b="1" dirty="0"/>
              <a:t>1,29%</a:t>
            </a:r>
            <a:r>
              <a:rPr lang="bg-BG" sz="1600" dirty="0"/>
              <a:t>, а при възрастните с </a:t>
            </a:r>
            <a:r>
              <a:rPr lang="bg-BG" sz="1600" b="1" dirty="0"/>
              <a:t>1%</a:t>
            </a:r>
            <a:r>
              <a:rPr lang="bg-BG" sz="1600" dirty="0"/>
              <a:t>.</a:t>
            </a:r>
            <a:endParaRPr lang="bg-BG" sz="1600" dirty="0"/>
          </a:p>
        </p:txBody>
      </p:sp>
      <p:sp>
        <p:nvSpPr>
          <p:cNvPr id="15" name="Стрелка надясно 14"/>
          <p:cNvSpPr/>
          <p:nvPr/>
        </p:nvSpPr>
        <p:spPr>
          <a:xfrm>
            <a:off x="7218947" y="2057400"/>
            <a:ext cx="409074" cy="372979"/>
          </a:xfrm>
          <a:prstGeom prst="rightArrow">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6" name="Стрелка надясно 15"/>
          <p:cNvSpPr/>
          <p:nvPr/>
        </p:nvSpPr>
        <p:spPr>
          <a:xfrm flipH="1">
            <a:off x="4355432" y="2005264"/>
            <a:ext cx="409072" cy="372979"/>
          </a:xfrm>
          <a:prstGeom prst="rightArrow">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1" name="Стрелка надясно 20"/>
          <p:cNvSpPr/>
          <p:nvPr/>
        </p:nvSpPr>
        <p:spPr>
          <a:xfrm>
            <a:off x="7226968" y="5181600"/>
            <a:ext cx="409074" cy="372979"/>
          </a:xfrm>
          <a:prstGeom prst="rightArrow">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2" name="Стрелка надясно 21"/>
          <p:cNvSpPr/>
          <p:nvPr/>
        </p:nvSpPr>
        <p:spPr>
          <a:xfrm flipH="1">
            <a:off x="4243137" y="5129464"/>
            <a:ext cx="409072" cy="372979"/>
          </a:xfrm>
          <a:prstGeom prst="rightArrow">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stretch>
            <a:fillRect/>
          </a:stretch>
        </p:blipFill>
        <p:spPr>
          <a:xfrm>
            <a:off x="469264" y="1343659"/>
            <a:ext cx="1790465" cy="1790465"/>
          </a:xfrm>
          <a:prstGeom prst="rect">
            <a:avLst/>
          </a:prstGeom>
        </p:spPr>
      </p:pic>
      <p:sp>
        <p:nvSpPr>
          <p:cNvPr id="5" name="Text Box 4"/>
          <p:cNvSpPr txBox="1"/>
          <p:nvPr/>
        </p:nvSpPr>
        <p:spPr>
          <a:xfrm>
            <a:off x="81915" y="316230"/>
            <a:ext cx="6387465" cy="830997"/>
          </a:xfrm>
          <a:prstGeom prst="rect">
            <a:avLst/>
          </a:prstGeom>
          <a:noFill/>
        </p:spPr>
        <p:txBody>
          <a:bodyPr wrap="square" rtlCol="0">
            <a:spAutoFit/>
          </a:bodyPr>
          <a:lstStyle/>
          <a:p>
            <a:pPr algn="ctr"/>
            <a:r>
              <a:rPr lang="bg-BG" altLang="en-US" sz="2400" b="1" dirty="0">
                <a:solidFill>
                  <a:schemeClr val="accent1">
                    <a:lumMod val="75000"/>
                  </a:schemeClr>
                </a:solidFill>
              </a:rPr>
              <a:t>Ограничете времето си пред устройствата, с помощта на:</a:t>
            </a:r>
            <a:endParaRPr lang="bg-BG" altLang="en-US" sz="2400" b="1" dirty="0">
              <a:solidFill>
                <a:schemeClr val="accent1">
                  <a:lumMod val="75000"/>
                </a:schemeClr>
              </a:solidFill>
            </a:endParaRPr>
          </a:p>
        </p:txBody>
      </p:sp>
      <p:pic>
        <p:nvPicPr>
          <p:cNvPr id="6" name="Picture 5"/>
          <p:cNvPicPr>
            <a:picLocks noChangeAspect="1"/>
          </p:cNvPicPr>
          <p:nvPr/>
        </p:nvPicPr>
        <p:blipFill>
          <a:blip r:embed="rId2" cstate="print"/>
          <a:stretch>
            <a:fillRect/>
          </a:stretch>
        </p:blipFill>
        <p:spPr>
          <a:xfrm>
            <a:off x="1766804" y="3284372"/>
            <a:ext cx="2503635" cy="1406661"/>
          </a:xfrm>
          <a:prstGeom prst="rect">
            <a:avLst/>
          </a:prstGeom>
        </p:spPr>
      </p:pic>
      <p:pic>
        <p:nvPicPr>
          <p:cNvPr id="10" name="Picture 9"/>
          <p:cNvPicPr>
            <a:picLocks noChangeAspect="1"/>
          </p:cNvPicPr>
          <p:nvPr/>
        </p:nvPicPr>
        <p:blipFill>
          <a:blip r:embed="rId3" cstate="print"/>
          <a:stretch>
            <a:fillRect/>
          </a:stretch>
        </p:blipFill>
        <p:spPr>
          <a:xfrm>
            <a:off x="431846" y="4644100"/>
            <a:ext cx="2503635" cy="1502821"/>
          </a:xfrm>
          <a:prstGeom prst="rect">
            <a:avLst/>
          </a:prstGeom>
        </p:spPr>
      </p:pic>
      <p:pic>
        <p:nvPicPr>
          <p:cNvPr id="12" name="Picture 11"/>
          <p:cNvPicPr>
            <a:picLocks noChangeAspect="1"/>
          </p:cNvPicPr>
          <p:nvPr/>
        </p:nvPicPr>
        <p:blipFill>
          <a:blip r:embed="rId4" cstate="print"/>
          <a:srcRect l="4842" t="6842" r="3343" b="6311"/>
          <a:stretch>
            <a:fillRect/>
          </a:stretch>
        </p:blipFill>
        <p:spPr>
          <a:xfrm>
            <a:off x="4196930" y="4546980"/>
            <a:ext cx="1899070" cy="1796800"/>
          </a:xfrm>
          <a:prstGeom prst="roundRect">
            <a:avLst/>
          </a:prstGeom>
        </p:spPr>
      </p:pic>
      <p:sp>
        <p:nvSpPr>
          <p:cNvPr id="14" name="Rectangles 13"/>
          <p:cNvSpPr/>
          <p:nvPr/>
        </p:nvSpPr>
        <p:spPr>
          <a:xfrm>
            <a:off x="11024870" y="-5080"/>
            <a:ext cx="1166495" cy="6937375"/>
          </a:xfrm>
          <a:prstGeom prst="rect">
            <a:avLst/>
          </a:prstGeom>
          <a:solidFill>
            <a:srgbClr val="FD6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_20230620_025825">
            <a:hlinkClick r:id="" action="ppaction://media"/>
          </p:cNvPr>
          <p:cNvPicPr>
            <a:picLocks noGrp="1"/>
          </p:cNvPicPr>
          <p:nvPr>
            <p:ph idx="1"/>
            <a:videoFile r:link="rId5"/>
            <p:extLst>
              <p:ext uri="{DAA4B4D4-6D71-4841-9C94-3DE7FCFB9230}">
                <p14:media xmlns:p14="http://schemas.microsoft.com/office/powerpoint/2010/main" r:embed="rId6"/>
              </p:ext>
            </p:extLst>
          </p:nvPr>
        </p:nvPicPr>
        <p:blipFill>
          <a:blip r:embed="rId7" cstate="print"/>
          <a:stretch>
            <a:fillRect/>
          </a:stretch>
        </p:blipFill>
        <p:spPr>
          <a:xfrm>
            <a:off x="6783705" y="-635"/>
            <a:ext cx="4242435" cy="6858635"/>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88971" y="1361107"/>
            <a:ext cx="1790466" cy="179046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6551</Words>
  <Application>WPS Presentation</Application>
  <PresentationFormat>По избор</PresentationFormat>
  <Paragraphs>129</Paragraphs>
  <Slides>10</Slides>
  <Notes>0</Notes>
  <HiddenSlides>0</HiddenSlides>
  <MMClips>3</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10</vt:i4>
      </vt:variant>
    </vt:vector>
  </HeadingPairs>
  <TitlesOfParts>
    <vt:vector size="25" baseType="lpstr">
      <vt:lpstr>Arial</vt:lpstr>
      <vt:lpstr>SimSun</vt:lpstr>
      <vt:lpstr>Wingdings</vt:lpstr>
      <vt:lpstr>Calibri</vt:lpstr>
      <vt:lpstr>Montserrat ExtraBold</vt:lpstr>
      <vt:lpstr>Segoe Print</vt:lpstr>
      <vt:lpstr>Montserrat</vt:lpstr>
      <vt:lpstr>Trebuchet MS</vt:lpstr>
      <vt:lpstr>Traditional Arabic</vt:lpstr>
      <vt:lpstr>Wingdings</vt:lpstr>
      <vt:lpstr>Times New Roman</vt:lpstr>
      <vt:lpstr>Microsoft YaHei</vt:lpstr>
      <vt:lpstr>Arial Unicode MS</vt:lpstr>
      <vt:lpstr>Calibri Light</vt:lpstr>
      <vt:lpstr>Office Theme</vt:lpstr>
      <vt:lpstr>Тема: Що е номофобия и анализ на данните за нея във възрастовите групи – 16-24 и 25-49 за България и Европейския съюз</vt:lpstr>
      <vt:lpstr>PowerPoint 演示文稿</vt:lpstr>
      <vt:lpstr>Условия за възникване и развитие на номофобия в България </vt:lpstr>
      <vt:lpstr>Как да се преборим с номофобията?</vt:lpstr>
      <vt:lpstr>PowerPoint 演示文稿</vt:lpstr>
      <vt:lpstr>PowerPoint 演示文稿</vt:lpstr>
      <vt:lpstr>PowerPoint 演示文稿</vt:lpstr>
      <vt:lpstr>PowerPoint 演示文稿</vt:lpstr>
      <vt:lpstr>PowerPoint 演示文稿</vt:lpstr>
      <vt:lpstr>ОБОБЩЕНИЕ: Причини, превенции и наши идеи за подобрение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Анализ на влиянието на физическата активност върху здравословното състояние на населението в България за 2019 г.</dc:title>
  <dc:creator>User</dc:creator>
  <cp:lastModifiedBy>Lenovo</cp:lastModifiedBy>
  <cp:revision>139</cp:revision>
  <dcterms:created xsi:type="dcterms:W3CDTF">2023-05-27T10:51:00Z</dcterms:created>
  <dcterms:modified xsi:type="dcterms:W3CDTF">2023-06-27T10:57:00Z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33454401B2E84741B29BD24641437699</vt:lpwstr>
  </property>
  <property fmtid="{D5CDD505-2E9C-101B-9397-08002B2CF9AE}" pid="3" name="KSOProductBuildVer">
    <vt:lpwstr>1033-11.2.0.11219</vt:lpwstr>
  </property>
</Properties>
</file>