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D5"/>
    <a:srgbClr val="4D0725"/>
    <a:srgbClr val="FFFCF3"/>
    <a:srgbClr val="FFF9E7"/>
    <a:srgbClr val="420620"/>
    <a:srgbClr val="6F0B36"/>
    <a:srgbClr val="810D3F"/>
    <a:srgbClr val="58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D6A51-19CC-462A-A72D-C8E089AAF51A}" type="datetimeFigureOut">
              <a:rPr lang="bg-BG" smtClean="0"/>
              <a:t>28.7.2022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77A0E-4167-467B-A90A-F6243BA1C60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5776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C89E-3062-4217-8A65-F1B2113BF99F}" type="datetimeFigureOut">
              <a:rPr lang="bg-BG" smtClean="0"/>
              <a:t>28.7.2022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59F-49E8-4928-B9EA-A0C1CBCCD85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682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C89E-3062-4217-8A65-F1B2113BF99F}" type="datetimeFigureOut">
              <a:rPr lang="bg-BG" smtClean="0"/>
              <a:t>28.7.2022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59F-49E8-4928-B9EA-A0C1CBCCD85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9279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C89E-3062-4217-8A65-F1B2113BF99F}" type="datetimeFigureOut">
              <a:rPr lang="bg-BG" smtClean="0"/>
              <a:t>28.7.2022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59F-49E8-4928-B9EA-A0C1CBCCD85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6965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C89E-3062-4217-8A65-F1B2113BF99F}" type="datetimeFigureOut">
              <a:rPr lang="bg-BG" smtClean="0"/>
              <a:t>28.7.2022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59F-49E8-4928-B9EA-A0C1CBCCD85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7493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C89E-3062-4217-8A65-F1B2113BF99F}" type="datetimeFigureOut">
              <a:rPr lang="bg-BG" smtClean="0"/>
              <a:t>28.7.2022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59F-49E8-4928-B9EA-A0C1CBCCD85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551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C89E-3062-4217-8A65-F1B2113BF99F}" type="datetimeFigureOut">
              <a:rPr lang="bg-BG" smtClean="0"/>
              <a:t>28.7.2022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59F-49E8-4928-B9EA-A0C1CBCCD85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90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C89E-3062-4217-8A65-F1B2113BF99F}" type="datetimeFigureOut">
              <a:rPr lang="bg-BG" smtClean="0"/>
              <a:t>28.7.2022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59F-49E8-4928-B9EA-A0C1CBCCD85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8636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C89E-3062-4217-8A65-F1B2113BF99F}" type="datetimeFigureOut">
              <a:rPr lang="bg-BG" smtClean="0"/>
              <a:t>28.7.2022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59F-49E8-4928-B9EA-A0C1CBCCD85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22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C89E-3062-4217-8A65-F1B2113BF99F}" type="datetimeFigureOut">
              <a:rPr lang="bg-BG" smtClean="0"/>
              <a:t>28.7.2022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59F-49E8-4928-B9EA-A0C1CBCCD85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355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C89E-3062-4217-8A65-F1B2113BF99F}" type="datetimeFigureOut">
              <a:rPr lang="bg-BG" smtClean="0"/>
              <a:t>28.7.2022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59F-49E8-4928-B9EA-A0C1CBCCD85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230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1C89E-3062-4217-8A65-F1B2113BF99F}" type="datetimeFigureOut">
              <a:rPr lang="bg-BG" smtClean="0"/>
              <a:t>28.7.2022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EF59F-49E8-4928-B9EA-A0C1CBCCD85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224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C89E-3062-4217-8A65-F1B2113BF99F}" type="datetimeFigureOut">
              <a:rPr lang="bg-BG" smtClean="0"/>
              <a:t>28.7.2022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EF59F-49E8-4928-B9EA-A0C1CBCCD85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78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03528"/>
            <a:ext cx="12192000" cy="791701"/>
          </a:xfrm>
          <a:solidFill>
            <a:srgbClr val="4D0725"/>
          </a:solidFill>
        </p:spPr>
        <p:txBody>
          <a:bodyPr>
            <a:noAutofit/>
          </a:bodyPr>
          <a:lstStyle/>
          <a:p>
            <a:r>
              <a:rPr lang="bg-BG" sz="54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 инфлация </a:t>
            </a:r>
            <a:endParaRPr lang="bg-BG" sz="5400" dirty="0">
              <a:solidFill>
                <a:srgbClr val="FFF4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04724"/>
            <a:ext cx="9144000" cy="953336"/>
          </a:xfrm>
          <a:solidFill>
            <a:srgbClr val="4D0725"/>
          </a:solidFill>
        </p:spPr>
        <p:txBody>
          <a:bodyPr anchor="ctr" anchorCtr="0"/>
          <a:lstStyle/>
          <a:p>
            <a:r>
              <a:rPr lang="bg-BG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Какво е лична инфлация и каква е разликата с традиционно измерваната от Националния статистически институт? </a:t>
            </a:r>
            <a:endParaRPr lang="bg-BG" dirty="0">
              <a:solidFill>
                <a:srgbClr val="FFF4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177" y="5451895"/>
            <a:ext cx="1478179" cy="8619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310" y="5451895"/>
            <a:ext cx="19272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Марин Луков</a:t>
            </a:r>
          </a:p>
          <a:p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bg-BG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клас, НФСГ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28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261060"/>
            <a:ext cx="12192000" cy="791701"/>
          </a:xfrm>
          <a:prstGeom prst="rect">
            <a:avLst/>
          </a:prstGeom>
          <a:solidFill>
            <a:srgbClr val="4D0725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g-BG" sz="54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за вниманието</a:t>
            </a:r>
            <a:endParaRPr lang="bg-BG" sz="5400" dirty="0">
              <a:solidFill>
                <a:srgbClr val="FFF4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956" y="5538513"/>
            <a:ext cx="1668088" cy="97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1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874" y="672860"/>
            <a:ext cx="10323021" cy="5553373"/>
          </a:xfrm>
          <a:solidFill>
            <a:srgbClr val="580000"/>
          </a:solidFill>
          <a:effectLst>
            <a:softEdge rad="63500"/>
          </a:effectLst>
        </p:spPr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Инфлацията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представлява изменение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(увеличение)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цените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стоките и услугите за даден период.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Националният статистически институт (НСИ) изчислява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инфлацията като взима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внимание цените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846 стоки и услуги (т. нар. потребителска кошница), но за да бъде по-точно отразена инфлацията трябва да се вземе пред вид и дела, с който тези стоки и услуги участват в потреблението на отделния човек или домакинство.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хората, които използват частен транспорт не би трябвало да калкулират инфлация, включвайки в потребителската си кошница цените за ползване на обществен транспорт. При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 потребители повишаването на цените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ползване на обществен транспорт не би следвало да причини лична инфлация (тези домакинства няма да усетят това увеличение).</a:t>
            </a:r>
          </a:p>
          <a:p>
            <a:pPr marL="0" indent="0" algn="ctr">
              <a:buNone/>
            </a:pPr>
            <a:endParaRPr lang="bg-BG" sz="1800" dirty="0" smtClean="0">
              <a:solidFill>
                <a:srgbClr val="FFF4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Всеки от нас може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изчисли личната си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инфлация (ЛИ) като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калкулатора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НСИ. Можете да го намерите следвайки</a:t>
            </a:r>
            <a:r>
              <a:rPr lang="en-US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 стъпки в официалния сайт на НСИ </a:t>
            </a:r>
            <a:r>
              <a:rPr lang="en-US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(www.nsi.bg)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bg-BG" sz="1800" dirty="0">
              <a:solidFill>
                <a:srgbClr val="FFF4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потребителите </a:t>
            </a:r>
            <a:r>
              <a:rPr lang="en-US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u-RU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Калкулатори на инфлацията </a:t>
            </a:r>
            <a:r>
              <a:rPr lang="en-US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u-RU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Калкулатор за изчисляване на личната инфлация</a:t>
            </a:r>
            <a:r>
              <a:rPr lang="en-US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sz="1800" dirty="0">
              <a:solidFill>
                <a:srgbClr val="FFF4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226233"/>
            <a:ext cx="889461" cy="51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62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753" y="360986"/>
            <a:ext cx="12377651" cy="643284"/>
          </a:xfrm>
          <a:solidFill>
            <a:srgbClr val="580000"/>
          </a:solidFill>
          <a:effectLst>
            <a:softEdge rad="63500"/>
          </a:effectLst>
        </p:spPr>
        <p:txBody>
          <a:bodyPr>
            <a:normAutofit/>
          </a:bodyPr>
          <a:lstStyle/>
          <a:p>
            <a:pPr algn="ctr"/>
            <a:r>
              <a:rPr lang="bg-BG" sz="36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проучване</a:t>
            </a:r>
            <a:endParaRPr lang="bg-BG" sz="3600" dirty="0">
              <a:solidFill>
                <a:srgbClr val="FFF4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628" y="1336780"/>
            <a:ext cx="3575858" cy="5155461"/>
          </a:xfrm>
          <a:solidFill>
            <a:srgbClr val="580000"/>
          </a:solidFill>
          <a:effectLst>
            <a:softEdge rad="63500"/>
          </a:effectLst>
        </p:spPr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Проведохме проучване за личната инфлация (ЛИ) сред тринадесет души. Анкетата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спазване на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анонимността на участниците. </a:t>
            </a:r>
            <a:endParaRPr lang="bg-BG" sz="1800" dirty="0">
              <a:solidFill>
                <a:srgbClr val="FFF4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използването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калкулатора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ЛИ на НСИ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генерират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 за месечната и годишната лични инфлации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сравняват с графиките за националните месечна и годишна инфлации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g-BG" sz="1800" dirty="0">
              <a:solidFill>
                <a:srgbClr val="FFF4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0617" y="6249865"/>
            <a:ext cx="831273" cy="4847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226233"/>
            <a:ext cx="889461" cy="5186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21092"/>
          <a:stretch/>
        </p:blipFill>
        <p:spPr>
          <a:xfrm>
            <a:off x="4181475" y="1843416"/>
            <a:ext cx="7830415" cy="414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0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070" y="1187745"/>
            <a:ext cx="3550917" cy="4515757"/>
          </a:xfrm>
          <a:solidFill>
            <a:srgbClr val="580000"/>
          </a:solidFill>
          <a:effectLst>
            <a:softEdge rad="63500"/>
          </a:effectLst>
        </p:spPr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приложените линейни графики се вижда, че през май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личната инфлация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превишава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националната такава. Причина за това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е,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човекът, който изчислява ЛИ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консумира повече количества от стоките и услугите,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отбелязали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 ръст на цените си за разлика от количествата на същите в потребителската кошница за националната инфлация.</a:t>
            </a:r>
          </a:p>
          <a:p>
            <a:pPr marL="0" indent="0" algn="ctr">
              <a:buNone/>
            </a:pP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Общо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двете графики е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постепенното повишение през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целия период.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2124" y="1049348"/>
            <a:ext cx="7372003" cy="4792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226233"/>
            <a:ext cx="889461" cy="51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51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80" y="1347669"/>
            <a:ext cx="3301539" cy="4162662"/>
          </a:xfrm>
          <a:solidFill>
            <a:srgbClr val="580000"/>
          </a:solidFill>
          <a:effectLst>
            <a:softEdge rad="63500"/>
          </a:effectLst>
        </p:spPr>
        <p:txBody>
          <a:bodyPr vert="horz" lIns="91440" tIns="45720" rIns="91440" bIns="45720" rtlCol="0" anchor="ctr" anchorCtr="0">
            <a:noAutofit/>
          </a:bodyPr>
          <a:lstStyle/>
          <a:p>
            <a:pPr marL="0" indent="0" algn="ctr">
              <a:buNone/>
            </a:pP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личната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месечна инфлация на същия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наблюдават по-силни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колебания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сравнение с националната такава, което значи, че промените в инфлационния процент са по-спонтанни, по-силни и по-нетрайни.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Общото за двете графики е, че колебанията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тях </a:t>
            </a:r>
            <a:r>
              <a:rPr lang="bg-BG" sz="1800" dirty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по-силни в сравнение с годишната инфлация и това е породено от нетрайни икономически цикли и изменения.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8689" b="7756"/>
          <a:stretch/>
        </p:blipFill>
        <p:spPr>
          <a:xfrm>
            <a:off x="4370568" y="1321765"/>
            <a:ext cx="7483381" cy="47465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226233"/>
            <a:ext cx="889461" cy="51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07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226233"/>
            <a:ext cx="889461" cy="518683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36768" y="1263557"/>
            <a:ext cx="3301539" cy="4330886"/>
          </a:xfrm>
          <a:prstGeom prst="rect">
            <a:avLst/>
          </a:prstGeom>
          <a:solidFill>
            <a:srgbClr val="580000"/>
          </a:solidFill>
          <a:effectLst>
            <a:softEdge rad="63500"/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Проучването установи, че повечето анкетирани усещат личната инфлацията като по-висока от обявената, което означава, че тяхната персонална инфлация е  по-висока от националната. В този ред на мисли, може да се съди, че анкетираните консумират повече количества от стоките и услугите отбелязали по-висок ценови ръст. По-малко от анкетираните (7,7%)  смятат, че инфлацията съответства на обявеното</a:t>
            </a:r>
            <a:r>
              <a:rPr lang="en-US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същият процент смятат, че е по-ниска.</a:t>
            </a:r>
            <a:endParaRPr lang="bg-BG" sz="1800" dirty="0">
              <a:solidFill>
                <a:srgbClr val="FFF4D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969" y="1854786"/>
            <a:ext cx="7008409" cy="383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00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01" t="1818" r="1"/>
          <a:stretch/>
        </p:blipFill>
        <p:spPr>
          <a:xfrm>
            <a:off x="4671749" y="1409007"/>
            <a:ext cx="7266882" cy="4039985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95202" y="2458488"/>
            <a:ext cx="3301539" cy="1941022"/>
          </a:xfrm>
          <a:prstGeom prst="rect">
            <a:avLst/>
          </a:prstGeom>
          <a:solidFill>
            <a:srgbClr val="580000"/>
          </a:solidFill>
          <a:effectLst>
            <a:softEdge rad="63500"/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въпроса „В кой сектор усещате инфлацията?“ се наблюдава сериозно мнозинство обединено около идеята за всеобща инфлация във всички сектори.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226233"/>
            <a:ext cx="889461" cy="51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7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180" y="1547812"/>
            <a:ext cx="6667500" cy="3762375"/>
          </a:xfrm>
          <a:prstGeom prst="rect">
            <a:avLst/>
          </a:prstGeom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769772" y="352251"/>
            <a:ext cx="3517556" cy="6153497"/>
          </a:xfrm>
          <a:prstGeom prst="rect">
            <a:avLst/>
          </a:prstGeom>
          <a:solidFill>
            <a:srgbClr val="580000"/>
          </a:solidFill>
          <a:effectLst>
            <a:softEdge rad="63500"/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 от по-интересните въпроси в проучването е свързан с нагласите на участниците за противодействие на покачването на цените.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Около 50 % от анкетираните предприемат активните действия. Най-популярният начин се оказва инвестицията в ценни книжа (около 30 %). Почти 54 % от анкетираните не предприемат нищо срещу личната си инфлация като 15.4 %, защото имат високи доходи (това им дава възможност да приемат инфлацията). 7.7 % смятат за най-добре да купуват стоки, които ще поскъпнат. Същото количество запитани са решили да инвестират в благородни метали.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226233"/>
            <a:ext cx="889461" cy="51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8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6643" y="1814798"/>
            <a:ext cx="3270216" cy="3228404"/>
          </a:xfrm>
          <a:prstGeom prst="rect">
            <a:avLst/>
          </a:prstGeom>
          <a:solidFill>
            <a:srgbClr val="580000"/>
          </a:solidFill>
          <a:effectLst>
            <a:softEdge rad="63500"/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Анкетираните бяха запитани и относно причините за инфлацията. Всички включват в номенклатурата от причини политическата обстановка и политическата нестабилност в страната. Като други причини са посочени енергийната криза и отпадането на мерките относно </a:t>
            </a:r>
            <a:r>
              <a:rPr lang="en-US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bg-BG" sz="1800" dirty="0" smtClean="0">
                <a:solidFill>
                  <a:srgbClr val="FFF4D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2974"/>
          <a:stretch/>
        </p:blipFill>
        <p:spPr>
          <a:xfrm>
            <a:off x="4139738" y="1884728"/>
            <a:ext cx="8052262" cy="30885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226233"/>
            <a:ext cx="889461" cy="51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</TotalTime>
  <Words>607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Лична инфлация </vt:lpstr>
      <vt:lpstr>PowerPoint Presentation</vt:lpstr>
      <vt:lpstr>Проведено проучване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Лична инфлация</dc:title>
  <dc:creator>Galina Paeva</dc:creator>
  <cp:lastModifiedBy>Desislava Mancheva</cp:lastModifiedBy>
  <cp:revision>43</cp:revision>
  <dcterms:created xsi:type="dcterms:W3CDTF">2022-07-20T06:23:08Z</dcterms:created>
  <dcterms:modified xsi:type="dcterms:W3CDTF">2022-07-28T11:23:21Z</dcterms:modified>
</cp:coreProperties>
</file>