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  <p:sldMasterId id="2147483802" r:id="rId2"/>
    <p:sldMasterId id="2147483862" r:id="rId3"/>
  </p:sldMasterIdLst>
  <p:notesMasterIdLst>
    <p:notesMasterId r:id="rId12"/>
  </p:notesMasterIdLst>
  <p:handoutMasterIdLst>
    <p:handoutMasterId r:id="rId13"/>
  </p:handoutMasterIdLst>
  <p:sldIdLst>
    <p:sldId id="258" r:id="rId4"/>
    <p:sldId id="777" r:id="rId5"/>
    <p:sldId id="782" r:id="rId6"/>
    <p:sldId id="780" r:id="rId7"/>
    <p:sldId id="770" r:id="rId8"/>
    <p:sldId id="783" r:id="rId9"/>
    <p:sldId id="784" r:id="rId10"/>
    <p:sldId id="669" r:id="rId11"/>
  </p:sldIdLst>
  <p:sldSz cx="9906000" cy="6858000" type="A4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075">
          <p15:clr>
            <a:srgbClr val="A4A3A4"/>
          </p15:clr>
        </p15:guide>
        <p15:guide id="6" pos="3166">
          <p15:clr>
            <a:srgbClr val="A4A3A4"/>
          </p15:clr>
        </p15:guide>
        <p15:guide id="7" pos="1578">
          <p15:clr>
            <a:srgbClr val="A4A3A4"/>
          </p15:clr>
        </p15:guide>
        <p15:guide id="8" pos="1669">
          <p15:clr>
            <a:srgbClr val="A4A3A4"/>
          </p15:clr>
        </p15:guide>
        <p15:guide id="9" pos="4662">
          <p15:clr>
            <a:srgbClr val="A4A3A4"/>
          </p15:clr>
        </p15:guide>
        <p15:guide id="10" pos="4572">
          <p15:clr>
            <a:srgbClr val="A4A3A4"/>
          </p15:clr>
        </p15:guide>
        <p15:guide id="11" pos="6068">
          <p15:clr>
            <a:srgbClr val="A4A3A4"/>
          </p15:clr>
        </p15:guide>
        <p15:guide id="12" pos="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odorova" initials="i" lastIdx="48" clrIdx="0"/>
  <p:cmAuthor id="1" name="vggeorgiev" initials="vgg" lastIdx="13" clrIdx="1"/>
  <p:cmAuthor id="2" name="Netsova, Venetsiya" initials="NV" lastIdx="9" clrIdx="2">
    <p:extLst/>
  </p:cmAuthor>
  <p:cmAuthor id="3" name="Todorova, Iva" initials="TI" lastIdx="18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  <a:srgbClr val="F9F9F9"/>
    <a:srgbClr val="FDEFDF"/>
    <a:srgbClr val="FBE3C5"/>
    <a:srgbClr val="FCE6CC"/>
    <a:srgbClr val="FAD8AF"/>
    <a:srgbClr val="F5B36A"/>
    <a:srgbClr val="F8C990"/>
    <a:srgbClr val="FCEAD4"/>
    <a:srgbClr val="409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1695" autoAdjust="0"/>
  </p:normalViewPr>
  <p:slideViewPr>
    <p:cSldViewPr>
      <p:cViewPr>
        <p:scale>
          <a:sx n="80" d="100"/>
          <a:sy n="80" d="100"/>
        </p:scale>
        <p:origin x="-240" y="-222"/>
      </p:cViewPr>
      <p:guideLst>
        <p:guide orient="horz" pos="799"/>
        <p:guide orient="horz" pos="2296"/>
        <p:guide orient="horz" pos="2387"/>
        <p:guide orient="horz" pos="3884"/>
        <p:guide pos="3075"/>
        <p:guide pos="3166"/>
        <p:guide pos="1578"/>
        <p:guide pos="1669"/>
        <p:guide pos="4662"/>
        <p:guide pos="4572"/>
        <p:guide pos="6068"/>
        <p:guide pos="1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30" y="-1512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5"/>
            <a:ext cx="2944813" cy="495300"/>
          </a:xfrm>
          <a:prstGeom prst="rect">
            <a:avLst/>
          </a:prstGeom>
        </p:spPr>
        <p:txBody>
          <a:bodyPr vert="horz" lIns="91363" tIns="45684" rIns="91363" bIns="4568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11" y="5"/>
            <a:ext cx="2944813" cy="495300"/>
          </a:xfrm>
          <a:prstGeom prst="rect">
            <a:avLst/>
          </a:prstGeom>
        </p:spPr>
        <p:txBody>
          <a:bodyPr vert="horz" lIns="91363" tIns="45684" rIns="91363" bIns="45684" rtlCol="0"/>
          <a:lstStyle>
            <a:lvl1pPr algn="r">
              <a:defRPr sz="1100"/>
            </a:lvl1pPr>
          </a:lstStyle>
          <a:p>
            <a:fld id="{9C337B1E-DDC0-44C1-8AB3-9C9D699385A9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9409115"/>
            <a:ext cx="2944813" cy="495300"/>
          </a:xfrm>
          <a:prstGeom prst="rect">
            <a:avLst/>
          </a:prstGeom>
        </p:spPr>
        <p:txBody>
          <a:bodyPr vert="horz" lIns="91363" tIns="45684" rIns="91363" bIns="4568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11" y="9409115"/>
            <a:ext cx="2944813" cy="495300"/>
          </a:xfrm>
          <a:prstGeom prst="rect">
            <a:avLst/>
          </a:prstGeom>
        </p:spPr>
        <p:txBody>
          <a:bodyPr vert="horz" lIns="91363" tIns="45684" rIns="91363" bIns="45684" rtlCol="0" anchor="b"/>
          <a:lstStyle>
            <a:lvl1pPr algn="r">
              <a:defRPr sz="1100"/>
            </a:lvl1pPr>
          </a:lstStyle>
          <a:p>
            <a:fld id="{C9F6C710-97C1-4A20-9E40-2792625C65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420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2944813" cy="495300"/>
          </a:xfrm>
          <a:prstGeom prst="rect">
            <a:avLst/>
          </a:prstGeom>
        </p:spPr>
        <p:txBody>
          <a:bodyPr vert="horz" lIns="91363" tIns="45684" rIns="91363" bIns="4568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10" y="4"/>
            <a:ext cx="2944813" cy="495300"/>
          </a:xfrm>
          <a:prstGeom prst="rect">
            <a:avLst/>
          </a:prstGeom>
        </p:spPr>
        <p:txBody>
          <a:bodyPr vert="horz" lIns="91363" tIns="45684" rIns="91363" bIns="45684" rtlCol="0"/>
          <a:lstStyle>
            <a:lvl1pPr algn="r">
              <a:defRPr sz="1100"/>
            </a:lvl1pPr>
          </a:lstStyle>
          <a:p>
            <a:fld id="{B2DCEF41-82EF-42A0-9FE8-3DDF1986711D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744538"/>
            <a:ext cx="536257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4" rIns="91363" bIns="456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63" tIns="45684" rIns="91363" bIns="456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9409115"/>
            <a:ext cx="2944813" cy="495300"/>
          </a:xfrm>
          <a:prstGeom prst="rect">
            <a:avLst/>
          </a:prstGeom>
        </p:spPr>
        <p:txBody>
          <a:bodyPr vert="horz" lIns="91363" tIns="45684" rIns="91363" bIns="4568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10" y="9409115"/>
            <a:ext cx="2944813" cy="495300"/>
          </a:xfrm>
          <a:prstGeom prst="rect">
            <a:avLst/>
          </a:prstGeom>
        </p:spPr>
        <p:txBody>
          <a:bodyPr vert="horz" lIns="91363" tIns="45684" rIns="91363" bIns="45684" rtlCol="0" anchor="b"/>
          <a:lstStyle>
            <a:lvl1pPr algn="r">
              <a:defRPr sz="1100"/>
            </a:lvl1pPr>
          </a:lstStyle>
          <a:p>
            <a:fld id="{26A4DA5F-7B88-41B5-A3D5-CD0AFF7CE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33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4538"/>
            <a:ext cx="5362575" cy="371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0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1D8E-2EDA-474E-809C-A45B62D3F19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6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ndreeva\Desktop\cover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2" name="Freeform 9"/>
          <p:cNvSpPr>
            <a:spLocks noChangeAspect="1"/>
          </p:cNvSpPr>
          <p:nvPr userDrawn="1"/>
        </p:nvSpPr>
        <p:spPr bwMode="white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4492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black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3" name="AutoShape 2"/>
          <p:cNvSpPr>
            <a:spLocks noChangeAspect="1" noChangeArrowheads="1"/>
          </p:cNvSpPr>
          <p:nvPr userDrawn="1"/>
        </p:nvSpPr>
        <p:spPr bwMode="auto">
          <a:xfrm>
            <a:off x="76200" y="5867408"/>
            <a:ext cx="2689226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5876939"/>
            <a:ext cx="574040" cy="39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 userDrawn="1"/>
        </p:nvSpPr>
        <p:spPr bwMode="auto">
          <a:xfrm>
            <a:off x="528960" y="6309017"/>
            <a:ext cx="1250315" cy="1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ЕВРОПЕЙСКИ ФОНД ЗА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481334" y="6443724"/>
            <a:ext cx="139192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РЕГИОНАЛНО РАЗВИТИЕ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 userDrawn="1"/>
        </p:nvSpPr>
        <p:spPr bwMode="auto">
          <a:xfrm>
            <a:off x="233682" y="6568264"/>
            <a:ext cx="17868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Инвестираме във Вашето бъдеще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 descr="OPR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015" y="5867400"/>
            <a:ext cx="613410" cy="8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1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72481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23867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3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3052" y="1268418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73052" y="3789368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73052" y="1268418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73052" y="3789368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5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2480" y="1268418"/>
            <a:ext cx="9359900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pic>
        <p:nvPicPr>
          <p:cNvPr id="11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477002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 userDrawn="1"/>
        </p:nvSpPr>
        <p:spPr bwMode="gray">
          <a:xfrm>
            <a:off x="1295399" y="6400802"/>
            <a:ext cx="80772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BG051PO002/12/1.1-05 „Повишаване на организационния капацитет на Изпълнителна агенция „Главна инспекция по труда”. </a:t>
            </a:r>
            <a:r>
              <a:rPr lang="en-US" sz="700" dirty="0" smtClean="0">
                <a:solidFill>
                  <a:srgbClr val="00338D"/>
                </a:solidFill>
              </a:rPr>
              <a:t/>
            </a:r>
            <a:br>
              <a:rPr lang="en-US" sz="700" dirty="0" smtClean="0">
                <a:solidFill>
                  <a:srgbClr val="00338D"/>
                </a:solidFill>
              </a:rPr>
            </a:br>
            <a:r>
              <a:rPr lang="ru-RU" sz="700" dirty="0" smtClean="0">
                <a:solidFill>
                  <a:srgbClr val="00338D"/>
                </a:solidFill>
              </a:rPr>
              <a:t>Проектът се осъществява с финансовата подкрепа на Оперативна програма „Административен капацитет”, съфинансирана от Европейския съюз чрез Европейския социален фонд.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pic>
        <p:nvPicPr>
          <p:cNvPr id="13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49543" y="1268421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2" y="1268421"/>
            <a:ext cx="22320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24442" y="1268421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400929" y="1268421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2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49543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24442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400929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6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180895" y="1268421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4" y="1268421"/>
            <a:ext cx="172762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88735" y="1268421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124" y="1268421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905331" y="1268421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18089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088731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996572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904413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8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0"/>
          <p:cNvSpPr>
            <a:spLocks noChangeArrowheads="1"/>
          </p:cNvSpPr>
          <p:nvPr userDrawn="1"/>
        </p:nvSpPr>
        <p:spPr bwMode="gray">
          <a:xfrm rot="19080000" flipH="1">
            <a:off x="5138936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34" name="AutoShape 17"/>
          <p:cNvSpPr>
            <a:spLocks noChangeArrowheads="1"/>
          </p:cNvSpPr>
          <p:nvPr userDrawn="1"/>
        </p:nvSpPr>
        <p:spPr bwMode="gray">
          <a:xfrm rot="2520000" flipH="1">
            <a:off x="5138936" y="4564595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3143918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3143918" y="4564595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4354814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73054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4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3009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033009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4" y="1268421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3009" y="1268421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4" y="378778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009" y="378778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7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ChangeAspect="1"/>
          </p:cNvSpPr>
          <p:nvPr userDrawn="1"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2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73052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24437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2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24437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2" y="1270008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24438" y="1270008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2" y="3789367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24438" y="3789367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476311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682813" y="3789368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681192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73050" y="1270000"/>
            <a:ext cx="295013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73050" y="3789368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477931" y="3789368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gray">
          <a:xfrm>
            <a:off x="272484" y="6324606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1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/>
          </p:cNvSpPr>
          <p:nvPr userDrawn="1"/>
        </p:nvSpPr>
        <p:spPr bwMode="auto">
          <a:xfrm>
            <a:off x="0" y="1"/>
            <a:ext cx="6867770" cy="6858000"/>
          </a:xfrm>
          <a:custGeom>
            <a:avLst/>
            <a:gdLst/>
            <a:ahLst/>
            <a:cxnLst>
              <a:cxn ang="0">
                <a:pos x="0" y="4914"/>
              </a:cxn>
              <a:cxn ang="0">
                <a:pos x="3464" y="4914"/>
              </a:cxn>
              <a:cxn ang="0">
                <a:pos x="4921" y="0"/>
              </a:cxn>
              <a:cxn ang="0">
                <a:pos x="0" y="0"/>
              </a:cxn>
              <a:cxn ang="0">
                <a:pos x="0" y="4914"/>
              </a:cxn>
            </a:cxnLst>
            <a:rect l="0" t="0" r="r" b="b"/>
            <a:pathLst>
              <a:path w="4921" h="4914">
                <a:moveTo>
                  <a:pt x="0" y="4914"/>
                </a:moveTo>
                <a:lnTo>
                  <a:pt x="3464" y="4914"/>
                </a:lnTo>
                <a:lnTo>
                  <a:pt x="4921" y="0"/>
                </a:lnTo>
                <a:lnTo>
                  <a:pt x="0" y="0"/>
                </a:lnTo>
                <a:lnTo>
                  <a:pt x="0" y="4914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44492" y="1268760"/>
            <a:ext cx="5544616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356993"/>
            <a:ext cx="5184576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gray">
          <a:xfrm>
            <a:off x="-11108" y="-1"/>
            <a:ext cx="9917112" cy="6858001"/>
            <a:chOff x="-11112" y="-1"/>
            <a:chExt cx="9917112" cy="6858001"/>
          </a:xfrm>
        </p:grpSpPr>
        <p:sp>
          <p:nvSpPr>
            <p:cNvPr id="10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 bwMode="gray">
          <a:xfrm>
            <a:off x="5025012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024442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dreeva\Desktop\cover2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4" y="4518033"/>
            <a:ext cx="4919663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44492" y="4941168"/>
            <a:ext cx="396044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ndreeva\Desktop\cover1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1" name="Freeform 9"/>
          <p:cNvSpPr>
            <a:spLocks noChangeAspect="1"/>
          </p:cNvSpPr>
          <p:nvPr/>
        </p:nvSpPr>
        <p:spPr bwMode="gray">
          <a:xfrm>
            <a:off x="0" y="0"/>
            <a:ext cx="5397500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324002" y="764704"/>
            <a:ext cx="41969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 userDrawn="1"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23852" y="1440000"/>
            <a:ext cx="4176000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2700000"/>
            <a:ext cx="3764904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6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/>
          </a:p>
        </p:txBody>
      </p:sp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0" y="0"/>
            <a:ext cx="52181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0" y="4291200"/>
            <a:ext cx="4013350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9" name="Picture 8" descr="logo_ESF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73091" y="76200"/>
            <a:ext cx="1171955" cy="914400"/>
          </a:xfrm>
          <a:prstGeom prst="rect">
            <a:avLst/>
          </a:prstGeom>
        </p:spPr>
      </p:pic>
      <p:pic>
        <p:nvPicPr>
          <p:cNvPr id="10" name="Picture 9" descr="1OPAC_color_b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36081" y="76200"/>
            <a:ext cx="1959272" cy="914400"/>
          </a:xfrm>
          <a:prstGeom prst="rect">
            <a:avLst/>
          </a:prstGeom>
        </p:spPr>
      </p:pic>
      <p:pic>
        <p:nvPicPr>
          <p:cNvPr id="11" name="Picture 10" descr="eu flag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54855" y="76200"/>
            <a:ext cx="115074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/>
          </p:cNvSpPr>
          <p:nvPr userDrawn="1"/>
        </p:nvSpPr>
        <p:spPr bwMode="auto">
          <a:xfrm>
            <a:off x="0" y="1"/>
            <a:ext cx="6867770" cy="6858000"/>
          </a:xfrm>
          <a:custGeom>
            <a:avLst/>
            <a:gdLst/>
            <a:ahLst/>
            <a:cxnLst>
              <a:cxn ang="0">
                <a:pos x="0" y="4914"/>
              </a:cxn>
              <a:cxn ang="0">
                <a:pos x="3464" y="4914"/>
              </a:cxn>
              <a:cxn ang="0">
                <a:pos x="4921" y="0"/>
              </a:cxn>
              <a:cxn ang="0">
                <a:pos x="0" y="0"/>
              </a:cxn>
              <a:cxn ang="0">
                <a:pos x="0" y="4914"/>
              </a:cxn>
            </a:cxnLst>
            <a:rect l="0" t="0" r="r" b="b"/>
            <a:pathLst>
              <a:path w="4921" h="4914">
                <a:moveTo>
                  <a:pt x="0" y="4914"/>
                </a:moveTo>
                <a:lnTo>
                  <a:pt x="3464" y="4914"/>
                </a:lnTo>
                <a:lnTo>
                  <a:pt x="4921" y="0"/>
                </a:lnTo>
                <a:lnTo>
                  <a:pt x="0" y="0"/>
                </a:lnTo>
                <a:lnTo>
                  <a:pt x="0" y="4914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44490" y="1268760"/>
            <a:ext cx="5544616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356993"/>
            <a:ext cx="5184576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ndreeva\Desktop\cover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2" name="Freeform 9"/>
          <p:cNvSpPr>
            <a:spLocks noChangeAspect="1"/>
          </p:cNvSpPr>
          <p:nvPr userDrawn="1"/>
        </p:nvSpPr>
        <p:spPr bwMode="white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4493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black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AutoShape 2"/>
          <p:cNvSpPr>
            <a:spLocks noChangeAspect="1" noChangeArrowheads="1"/>
          </p:cNvSpPr>
          <p:nvPr userDrawn="1"/>
        </p:nvSpPr>
        <p:spPr bwMode="auto">
          <a:xfrm>
            <a:off x="76200" y="5867410"/>
            <a:ext cx="2689226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5876941"/>
            <a:ext cx="574040" cy="39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 userDrawn="1"/>
        </p:nvSpPr>
        <p:spPr bwMode="auto">
          <a:xfrm>
            <a:off x="528961" y="6309019"/>
            <a:ext cx="1250315" cy="1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dirty="0" smtClean="0">
                <a:solidFill>
                  <a:srgbClr val="FFFFFF"/>
                </a:solidFill>
                <a:cs typeface="Arial" pitchFamily="34" charset="0"/>
              </a:rPr>
              <a:t>ЕВРОПЕЙСКИ ФОНД ЗА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481333" y="6443726"/>
            <a:ext cx="139192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dirty="0" smtClean="0">
                <a:solidFill>
                  <a:srgbClr val="FFFFFF"/>
                </a:solidFill>
                <a:cs typeface="Arial" pitchFamily="34" charset="0"/>
              </a:rPr>
              <a:t>РЕГИОНАЛНО РАЗВИТИЕ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 userDrawn="1"/>
        </p:nvSpPr>
        <p:spPr bwMode="auto">
          <a:xfrm>
            <a:off x="233682" y="6568266"/>
            <a:ext cx="17868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dirty="0" smtClean="0">
                <a:solidFill>
                  <a:srgbClr val="FFFFFF"/>
                </a:solidFill>
                <a:cs typeface="Arial" pitchFamily="34" charset="0"/>
              </a:rPr>
              <a:t>Инвестираме във Вашето бъдеще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" name="Picture 7" descr="OPR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015" y="5867400"/>
            <a:ext cx="613410" cy="8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 noEditPoints="1"/>
          </p:cNvSpPr>
          <p:nvPr userDrawn="1"/>
        </p:nvSpPr>
        <p:spPr bwMode="gray">
          <a:xfrm>
            <a:off x="3" y="548680"/>
            <a:ext cx="5068369" cy="4850408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920552" y="1844824"/>
            <a:ext cx="3168352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920552" y="4005064"/>
            <a:ext cx="2808312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19"/>
          <p:cNvGrpSpPr>
            <a:grpSpLocks/>
          </p:cNvGrpSpPr>
          <p:nvPr userDrawn="1"/>
        </p:nvGrpSpPr>
        <p:grpSpPr bwMode="gray">
          <a:xfrm>
            <a:off x="776540" y="548680"/>
            <a:ext cx="1930547" cy="1080120"/>
            <a:chOff x="68" y="0"/>
            <a:chExt cx="1723" cy="964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ChangeAspect="1"/>
          </p:cNvSpPr>
          <p:nvPr userDrawn="1"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3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 noEditPoints="1"/>
          </p:cNvSpPr>
          <p:nvPr userDrawn="1"/>
        </p:nvSpPr>
        <p:spPr bwMode="gray">
          <a:xfrm>
            <a:off x="3" y="548680"/>
            <a:ext cx="5068369" cy="4850408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920552" y="1844824"/>
            <a:ext cx="3168352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920552" y="4005064"/>
            <a:ext cx="2808312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gray">
          <a:xfrm>
            <a:off x="776541" y="548680"/>
            <a:ext cx="1930547" cy="1080120"/>
            <a:chOff x="68" y="0"/>
            <a:chExt cx="1723" cy="964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gray">
          <a:xfrm>
            <a:off x="-11108" y="0"/>
            <a:ext cx="9917112" cy="6858001"/>
            <a:chOff x="-11112" y="-1"/>
            <a:chExt cx="9917112" cy="6858001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025008" y="5013176"/>
            <a:ext cx="4536504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1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Box 35"/>
          <p:cNvSpPr txBox="1"/>
          <p:nvPr userDrawn="1"/>
        </p:nvSpPr>
        <p:spPr>
          <a:xfrm>
            <a:off x="2514600" y="6550231"/>
            <a:ext cx="73914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Font typeface="Arial" pitchFamily="34" charset="0"/>
              <a:buNone/>
            </a:pPr>
            <a:r>
              <a:rPr lang="ru-RU" sz="700" dirty="0" smtClean="0">
                <a:solidFill>
                  <a:srgbClr val="FFFFFF"/>
                </a:solidFill>
              </a:rPr>
              <a:t>„</a:t>
            </a:r>
            <a:r>
              <a:rPr lang="ru-RU" sz="700" b="1" i="1" dirty="0" smtClean="0">
                <a:solidFill>
                  <a:srgbClr val="FFFFFF"/>
                </a:solidFill>
              </a:rPr>
              <a:t>Проектът се осъществява с </a:t>
            </a:r>
            <a:r>
              <a:rPr lang="bg-BG" sz="700" b="1" i="1" dirty="0" smtClean="0">
                <a:solidFill>
                  <a:srgbClr val="FFFFFF"/>
                </a:solidFill>
              </a:rPr>
              <a:t>финансовата подкрепа на Оперативна програма </a:t>
            </a:r>
            <a:r>
              <a:rPr lang="ru-RU" sz="700" dirty="0" smtClean="0">
                <a:solidFill>
                  <a:srgbClr val="FFFFFF"/>
                </a:solidFill>
              </a:rPr>
              <a:t>„</a:t>
            </a:r>
            <a:r>
              <a:rPr lang="bg-BG" sz="700" b="1" i="1" dirty="0" smtClean="0">
                <a:solidFill>
                  <a:srgbClr val="FFFFFF"/>
                </a:solidFill>
              </a:rPr>
              <a:t>Административен капацитет”, </a:t>
            </a:r>
            <a:r>
              <a:rPr lang="en-US" sz="700" b="1" i="1" dirty="0" smtClean="0">
                <a:solidFill>
                  <a:srgbClr val="FFFFFF"/>
                </a:solidFill>
              </a:rPr>
              <a:t/>
            </a:r>
            <a:br>
              <a:rPr lang="en-US" sz="700" b="1" i="1" dirty="0" smtClean="0">
                <a:solidFill>
                  <a:srgbClr val="FFFFFF"/>
                </a:solidFill>
              </a:rPr>
            </a:br>
            <a:r>
              <a:rPr lang="bg-BG" sz="700" b="1" i="1" dirty="0" smtClean="0">
                <a:solidFill>
                  <a:srgbClr val="FFFFFF"/>
                </a:solidFill>
              </a:rPr>
              <a:t>съфинансирана от Европейския съюз чрез Европейския социален фонд.”</a:t>
            </a:r>
            <a:endParaRPr lang="en-US" sz="600" b="1" u="sng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8" name="Picture 37" descr="logo_ESF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34051" y="76200"/>
            <a:ext cx="1171955" cy="914400"/>
          </a:xfrm>
          <a:prstGeom prst="rect">
            <a:avLst/>
          </a:prstGeom>
        </p:spPr>
      </p:pic>
      <p:pic>
        <p:nvPicPr>
          <p:cNvPr id="39" name="Picture 38" descr="1OPAC_color_b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76200"/>
            <a:ext cx="1959272" cy="914400"/>
          </a:xfrm>
          <a:prstGeom prst="rect">
            <a:avLst/>
          </a:prstGeom>
        </p:spPr>
      </p:pic>
      <p:pic>
        <p:nvPicPr>
          <p:cNvPr id="40" name="Picture 39" descr="eu flag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54855" y="76200"/>
            <a:ext cx="115074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3" y="116632"/>
            <a:ext cx="9252517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477002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49543" y="6421438"/>
            <a:ext cx="2232025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8764" y="6421438"/>
            <a:ext cx="2247181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4727" y="548681"/>
            <a:ext cx="1368153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Tel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36580" y="548681"/>
            <a:ext cx="1368153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0469" y="1269454"/>
            <a:ext cx="4604544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rm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2" name="Group 10"/>
          <p:cNvGrpSpPr/>
          <p:nvPr userDrawn="1"/>
        </p:nvGrpSpPr>
        <p:grpSpPr bwMode="gray">
          <a:xfrm>
            <a:off x="175523" y="1"/>
            <a:ext cx="963613" cy="695325"/>
            <a:chOff x="175518" y="0"/>
            <a:chExt cx="963613" cy="695325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2056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025008" y="188640"/>
            <a:ext cx="4608511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477002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0" y="116632"/>
            <a:ext cx="5518720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1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2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 userDrawn="1"/>
        </p:nvSpPr>
        <p:spPr bwMode="gray">
          <a:xfrm>
            <a:off x="1295399" y="6400802"/>
            <a:ext cx="80772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BG051PO002/12/1.1-05 „Повишаване на организационния капацитет на Изпълнителна агенция „Главна инспекция по труда”. </a:t>
            </a:r>
            <a:r>
              <a:rPr lang="en-US" sz="700" dirty="0" smtClean="0">
                <a:solidFill>
                  <a:srgbClr val="00338D"/>
                </a:solidFill>
              </a:rPr>
              <a:t/>
            </a:r>
            <a:br>
              <a:rPr lang="en-US" sz="700" dirty="0" smtClean="0">
                <a:solidFill>
                  <a:srgbClr val="00338D"/>
                </a:solidFill>
              </a:rPr>
            </a:br>
            <a:r>
              <a:rPr lang="ru-RU" sz="700" dirty="0" smtClean="0">
                <a:solidFill>
                  <a:srgbClr val="00338D"/>
                </a:solidFill>
              </a:rPr>
              <a:t>Проектът се осъществява с финансовата подкрепа на Оперативна програма „Административен капацитет”, съфинансирана от Европейския съюз чрез Европейския социален фонд.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477002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1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72481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23867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 userDrawn="1"/>
        </p:nvSpPr>
        <p:spPr bwMode="gray">
          <a:xfrm>
            <a:off x="272485" y="6324608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3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1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3052" y="1268416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73052" y="3789367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6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 bwMode="gray">
          <a:xfrm>
            <a:off x="-11109" y="1"/>
            <a:ext cx="9917112" cy="6858001"/>
            <a:chOff x="-11112" y="-1"/>
            <a:chExt cx="9917112" cy="6858001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025008" y="5013176"/>
            <a:ext cx="4536504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1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73052" y="1268416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73052" y="3789367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 userDrawn="1"/>
        </p:nvSpPr>
        <p:spPr bwMode="gray">
          <a:xfrm>
            <a:off x="272485" y="6324608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5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1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2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5" y="6324608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1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2480" y="1268416"/>
            <a:ext cx="9359900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grpSp>
        <p:nvGrpSpPr>
          <p:cNvPr id="2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5" y="6324608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1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8947717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477002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3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49544" y="126842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0" y="1268423"/>
            <a:ext cx="22320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24443" y="126842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400930" y="126842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49544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24443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400930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Box 8"/>
          <p:cNvSpPr txBox="1">
            <a:spLocks noChangeArrowheads="1"/>
          </p:cNvSpPr>
          <p:nvPr userDrawn="1"/>
        </p:nvSpPr>
        <p:spPr bwMode="gray">
          <a:xfrm>
            <a:off x="1295399" y="6400802"/>
            <a:ext cx="80772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BG051PO002/12/1.1-05 „Повишаване на организационния капацитет на Изпълнителна агенция „Главна инспекция по труда”. </a:t>
            </a:r>
            <a:r>
              <a:rPr lang="en-US" sz="700" dirty="0" smtClean="0">
                <a:solidFill>
                  <a:srgbClr val="00338D"/>
                </a:solidFill>
              </a:rPr>
              <a:t/>
            </a:r>
            <a:br>
              <a:rPr lang="en-US" sz="700" dirty="0" smtClean="0">
                <a:solidFill>
                  <a:srgbClr val="00338D"/>
                </a:solidFill>
              </a:rPr>
            </a:br>
            <a:r>
              <a:rPr lang="ru-RU" sz="700" dirty="0" smtClean="0">
                <a:solidFill>
                  <a:srgbClr val="00338D"/>
                </a:solidFill>
              </a:rPr>
              <a:t>Проектът се осъществява с финансовата подкрепа на Оперативна програма „Административен капацитет”, съфинансирана от Европейския съюз чрез Европейския социален фонд.</a:t>
            </a:r>
          </a:p>
        </p:txBody>
      </p:sp>
      <p:pic>
        <p:nvPicPr>
          <p:cNvPr id="15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477002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180896" y="126842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5" y="1268423"/>
            <a:ext cx="172762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88736" y="126842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125" y="126842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905332" y="126842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18089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088731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996572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904413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gray">
          <a:xfrm>
            <a:off x="272485" y="6324608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8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1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0"/>
          <p:cNvSpPr>
            <a:spLocks noChangeArrowheads="1"/>
          </p:cNvSpPr>
          <p:nvPr userDrawn="1"/>
        </p:nvSpPr>
        <p:spPr bwMode="gray">
          <a:xfrm rot="19080000" flipH="1">
            <a:off x="5138937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 userDrawn="1"/>
        </p:nvSpPr>
        <p:spPr bwMode="gray">
          <a:xfrm rot="2520000" flipH="1">
            <a:off x="5138937" y="4564595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3143919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3143919" y="4564595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4354814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73055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5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3009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033009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5" y="126842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3009" y="126842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5" y="378778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009" y="378778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gray">
          <a:xfrm>
            <a:off x="272485" y="6324608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7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1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73052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24437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2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24437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2" y="1270010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24438" y="1270010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2" y="3789367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24438" y="3789367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5" y="6324608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1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476311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682813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681192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73050" y="1270000"/>
            <a:ext cx="295013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73050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477931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gray">
          <a:xfrm>
            <a:off x="272485" y="6324608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1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5" y="655321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1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pic>
        <p:nvPicPr>
          <p:cNvPr id="9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553208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/>
          </p:cNvSpPr>
          <p:nvPr userDrawn="1"/>
        </p:nvSpPr>
        <p:spPr bwMode="auto">
          <a:xfrm>
            <a:off x="0" y="1"/>
            <a:ext cx="6867770" cy="6858000"/>
          </a:xfrm>
          <a:custGeom>
            <a:avLst/>
            <a:gdLst/>
            <a:ahLst/>
            <a:cxnLst>
              <a:cxn ang="0">
                <a:pos x="0" y="4914"/>
              </a:cxn>
              <a:cxn ang="0">
                <a:pos x="3464" y="4914"/>
              </a:cxn>
              <a:cxn ang="0">
                <a:pos x="4921" y="0"/>
              </a:cxn>
              <a:cxn ang="0">
                <a:pos x="0" y="0"/>
              </a:cxn>
              <a:cxn ang="0">
                <a:pos x="0" y="4914"/>
              </a:cxn>
            </a:cxnLst>
            <a:rect l="0" t="0" r="r" b="b"/>
            <a:pathLst>
              <a:path w="4921" h="4914">
                <a:moveTo>
                  <a:pt x="0" y="4914"/>
                </a:moveTo>
                <a:lnTo>
                  <a:pt x="3464" y="4914"/>
                </a:lnTo>
                <a:lnTo>
                  <a:pt x="4921" y="0"/>
                </a:lnTo>
                <a:lnTo>
                  <a:pt x="0" y="0"/>
                </a:lnTo>
                <a:lnTo>
                  <a:pt x="0" y="4914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44493" y="1268760"/>
            <a:ext cx="5544616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356993"/>
            <a:ext cx="5184576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 userDrawn="1"/>
        </p:nvGrpSpPr>
        <p:grpSpPr bwMode="gray">
          <a:xfrm>
            <a:off x="-11107" y="-1"/>
            <a:ext cx="9917112" cy="6858001"/>
            <a:chOff x="-11112" y="-1"/>
            <a:chExt cx="9917112" cy="6858001"/>
          </a:xfrm>
        </p:grpSpPr>
        <p:sp>
          <p:nvSpPr>
            <p:cNvPr id="10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 bwMode="gray">
          <a:xfrm>
            <a:off x="5025013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024443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dreeva\Desktop\cover2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2" y="4518035"/>
            <a:ext cx="4919663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44492" y="4941168"/>
            <a:ext cx="396044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ndreeva\Desktop\cover1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1" name="Freeform 9"/>
          <p:cNvSpPr>
            <a:spLocks noChangeAspect="1"/>
          </p:cNvSpPr>
          <p:nvPr/>
        </p:nvSpPr>
        <p:spPr bwMode="gray">
          <a:xfrm>
            <a:off x="0" y="0"/>
            <a:ext cx="5397500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324002" y="764704"/>
            <a:ext cx="41969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 userDrawn="1"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23852" y="1440000"/>
            <a:ext cx="4176000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2700000"/>
            <a:ext cx="3764904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0" y="0"/>
            <a:ext cx="52181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0" y="4291200"/>
            <a:ext cx="4013350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8" descr="logo_ESF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34051" y="76200"/>
            <a:ext cx="1171955" cy="914400"/>
          </a:xfrm>
          <a:prstGeom prst="rect">
            <a:avLst/>
          </a:prstGeom>
        </p:spPr>
      </p:pic>
      <p:pic>
        <p:nvPicPr>
          <p:cNvPr id="10" name="Picture 9" descr="1OPAC_color_b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76200"/>
            <a:ext cx="1959272" cy="914400"/>
          </a:xfrm>
          <a:prstGeom prst="rect">
            <a:avLst/>
          </a:prstGeom>
        </p:spPr>
      </p:pic>
      <p:pic>
        <p:nvPicPr>
          <p:cNvPr id="11" name="Picture 10" descr="eu flag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54855" y="76200"/>
            <a:ext cx="1150745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00804" y="6324600"/>
            <a:ext cx="31242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Font typeface="Arial" pitchFamily="34" charset="0"/>
              <a:buNone/>
            </a:pPr>
            <a:r>
              <a:rPr lang="ru-RU" sz="700" dirty="0" smtClean="0">
                <a:solidFill>
                  <a:srgbClr val="000000"/>
                </a:solidFill>
              </a:rPr>
              <a:t>„</a:t>
            </a:r>
            <a:r>
              <a:rPr lang="ru-RU" sz="700" b="1" i="1" dirty="0" smtClean="0">
                <a:solidFill>
                  <a:srgbClr val="000000"/>
                </a:solidFill>
              </a:rPr>
              <a:t>Проектът се осъществява с </a:t>
            </a:r>
            <a:r>
              <a:rPr lang="bg-BG" sz="700" b="1" i="1" dirty="0" smtClean="0">
                <a:solidFill>
                  <a:srgbClr val="000000"/>
                </a:solidFill>
              </a:rPr>
              <a:t>финансовата подкрепа на Оперативна програма </a:t>
            </a:r>
            <a:r>
              <a:rPr lang="ru-RU" sz="700" dirty="0" smtClean="0">
                <a:solidFill>
                  <a:srgbClr val="000000"/>
                </a:solidFill>
              </a:rPr>
              <a:t>„</a:t>
            </a:r>
            <a:r>
              <a:rPr lang="bg-BG" sz="700" b="1" i="1" dirty="0" smtClean="0">
                <a:solidFill>
                  <a:srgbClr val="000000"/>
                </a:solidFill>
              </a:rPr>
              <a:t>Административен капацитет”, съфинансирана от Европейския съюз чрез Европейския социален фонд.”</a:t>
            </a:r>
            <a:endParaRPr lang="en-US" sz="600" b="1" u="sng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hoto 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 userDrawn="1"/>
        </p:nvSpPr>
        <p:spPr bwMode="gray">
          <a:xfrm>
            <a:off x="0" y="1"/>
            <a:ext cx="4954720" cy="53492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5"/>
              </a:cxn>
              <a:cxn ang="0">
                <a:pos x="2518" y="2985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2985">
                <a:moveTo>
                  <a:pt x="0" y="0"/>
                </a:moveTo>
                <a:lnTo>
                  <a:pt x="0" y="2985"/>
                </a:lnTo>
                <a:lnTo>
                  <a:pt x="2518" y="2985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257A">
                  <a:alpha val="89999"/>
                </a:srgbClr>
              </a:gs>
              <a:gs pos="35001">
                <a:srgbClr val="00338D">
                  <a:alpha val="89999"/>
                </a:srgbClr>
              </a:gs>
              <a:gs pos="100000">
                <a:srgbClr val="009FDA">
                  <a:alpha val="89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endParaRPr lang="en-GB" sz="195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50489" y="1123950"/>
            <a:ext cx="3900433" cy="1550691"/>
          </a:xfr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>
            <a:lvl1pPr>
              <a:defRPr lang="en-GB" sz="325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25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25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25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25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25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25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25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25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50489" y="2852936"/>
            <a:ext cx="3588399" cy="1056117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3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255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ndreeva\Desktop\cover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2" name="Freeform 9"/>
          <p:cNvSpPr>
            <a:spLocks noChangeAspect="1"/>
          </p:cNvSpPr>
          <p:nvPr userDrawn="1"/>
        </p:nvSpPr>
        <p:spPr bwMode="white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black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AutoShape 2"/>
          <p:cNvSpPr>
            <a:spLocks noChangeAspect="1" noChangeArrowheads="1"/>
          </p:cNvSpPr>
          <p:nvPr userDrawn="1"/>
        </p:nvSpPr>
        <p:spPr bwMode="auto">
          <a:xfrm>
            <a:off x="76200" y="5867406"/>
            <a:ext cx="2689226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5876937"/>
            <a:ext cx="574040" cy="39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 userDrawn="1"/>
        </p:nvSpPr>
        <p:spPr bwMode="auto">
          <a:xfrm>
            <a:off x="528959" y="6309015"/>
            <a:ext cx="1250315" cy="1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dirty="0" smtClean="0">
                <a:solidFill>
                  <a:srgbClr val="FFFFFF"/>
                </a:solidFill>
                <a:cs typeface="Arial" pitchFamily="34" charset="0"/>
              </a:rPr>
              <a:t>ЕВРОПЕЙСКИ ФОНД ЗА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481333" y="6443722"/>
            <a:ext cx="139192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dirty="0" smtClean="0">
                <a:solidFill>
                  <a:srgbClr val="FFFFFF"/>
                </a:solidFill>
                <a:cs typeface="Arial" pitchFamily="34" charset="0"/>
              </a:rPr>
              <a:t>РЕГИОНАЛНО РАЗВИТИЕ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 userDrawn="1"/>
        </p:nvSpPr>
        <p:spPr bwMode="auto">
          <a:xfrm>
            <a:off x="233682" y="6568262"/>
            <a:ext cx="17868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800" b="1" dirty="0" smtClean="0">
                <a:solidFill>
                  <a:srgbClr val="FFFFFF"/>
                </a:solidFill>
                <a:cs typeface="Arial" pitchFamily="34" charset="0"/>
              </a:rPr>
              <a:t>Инвестираме във Вашето бъдеще</a:t>
            </a:r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" name="Picture 7" descr="OPR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015" y="5867400"/>
            <a:ext cx="613410" cy="8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6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ChangeAspect="1"/>
          </p:cNvSpPr>
          <p:nvPr userDrawn="1"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1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50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 noEditPoints="1"/>
          </p:cNvSpPr>
          <p:nvPr userDrawn="1"/>
        </p:nvSpPr>
        <p:spPr bwMode="gray">
          <a:xfrm>
            <a:off x="2" y="548680"/>
            <a:ext cx="5068369" cy="4850408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920552" y="1844824"/>
            <a:ext cx="3168352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920552" y="4005064"/>
            <a:ext cx="2808312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19"/>
          <p:cNvGrpSpPr>
            <a:grpSpLocks/>
          </p:cNvGrpSpPr>
          <p:nvPr userDrawn="1"/>
        </p:nvGrpSpPr>
        <p:grpSpPr bwMode="gray">
          <a:xfrm>
            <a:off x="776539" y="548680"/>
            <a:ext cx="1930547" cy="1080120"/>
            <a:chOff x="68" y="0"/>
            <a:chExt cx="1723" cy="964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37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49542" y="6421438"/>
            <a:ext cx="2232025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8766" y="6421438"/>
            <a:ext cx="2247181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4727" y="548681"/>
            <a:ext cx="1368153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Tel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36579" y="548681"/>
            <a:ext cx="1368153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0469" y="1269454"/>
            <a:ext cx="4604544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rm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 bwMode="gray">
          <a:xfrm>
            <a:off x="175522" y="2"/>
            <a:ext cx="963613" cy="695325"/>
            <a:chOff x="175518" y="0"/>
            <a:chExt cx="963613" cy="695325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6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 bwMode="gray">
          <a:xfrm>
            <a:off x="-11110" y="0"/>
            <a:ext cx="9917112" cy="6858001"/>
            <a:chOff x="-11112" y="-1"/>
            <a:chExt cx="9917112" cy="6858001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5025008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025008" y="5013176"/>
            <a:ext cx="4536504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1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8" name="Picture 37" descr="logo_ESF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34049" y="76200"/>
            <a:ext cx="1171955" cy="914400"/>
          </a:xfrm>
          <a:prstGeom prst="rect">
            <a:avLst/>
          </a:prstGeom>
        </p:spPr>
      </p:pic>
      <p:pic>
        <p:nvPicPr>
          <p:cNvPr id="39" name="Picture 38" descr="1OPAC_color_b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10500" y="76200"/>
            <a:ext cx="1959272" cy="914400"/>
          </a:xfrm>
          <a:prstGeom prst="rect">
            <a:avLst/>
          </a:prstGeom>
        </p:spPr>
      </p:pic>
      <p:pic>
        <p:nvPicPr>
          <p:cNvPr id="40" name="Picture 39" descr="eu flag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54855" y="76200"/>
            <a:ext cx="1150745" cy="914400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 userDrawn="1"/>
        </p:nvSpPr>
        <p:spPr bwMode="gray">
          <a:xfrm>
            <a:off x="2017712" y="6408214"/>
            <a:ext cx="7543800" cy="3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r">
              <a:spcBef>
                <a:spcPct val="40000"/>
              </a:spcBef>
              <a:defRPr/>
            </a:pPr>
            <a:r>
              <a:rPr lang="ru-RU" sz="700" i="1" dirty="0" smtClean="0">
                <a:solidFill>
                  <a:srgbClr val="FFFFFF"/>
                </a:solidFill>
              </a:rPr>
              <a:t>Настоящият документ е изготвен в рамките на проект „Модернизиране на организацията и функционирането на Националния статистически институт“ </a:t>
            </a:r>
            <a:br>
              <a:rPr lang="ru-RU" sz="700" i="1" dirty="0" smtClean="0">
                <a:solidFill>
                  <a:srgbClr val="FFFFFF"/>
                </a:solidFill>
              </a:rPr>
            </a:br>
            <a:r>
              <a:rPr lang="ru-RU" sz="700" i="1" dirty="0" smtClean="0">
                <a:solidFill>
                  <a:srgbClr val="FFFFFF"/>
                </a:solidFill>
              </a:rPr>
              <a:t>съгласно договор 14-11-21/25.08.2014 г. Проектът се осъществява с финансовата подкрепа на Оперативна програма “Административен капацитет”, </a:t>
            </a:r>
            <a:br>
              <a:rPr lang="ru-RU" sz="700" i="1" dirty="0" smtClean="0">
                <a:solidFill>
                  <a:srgbClr val="FFFFFF"/>
                </a:solidFill>
              </a:rPr>
            </a:br>
            <a:r>
              <a:rPr lang="ru-RU" sz="700" i="1" dirty="0" smtClean="0">
                <a:solidFill>
                  <a:srgbClr val="FFFFFF"/>
                </a:solidFill>
              </a:rPr>
              <a:t>съфинансирана от Европейския съюз чрез Европейския социален фонд.</a:t>
            </a:r>
          </a:p>
        </p:txBody>
      </p:sp>
    </p:spTree>
    <p:extLst>
      <p:ext uri="{BB962C8B-B14F-4D97-AF65-F5344CB8AC3E}">
        <p14:creationId xmlns:p14="http://schemas.microsoft.com/office/powerpoint/2010/main" val="281880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2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9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gray">
          <a:xfrm>
            <a:off x="1295399" y="6400800"/>
            <a:ext cx="80772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  <a:defRPr/>
            </a:pPr>
            <a:r>
              <a:rPr lang="ru-RU" sz="700" dirty="0" smtClean="0">
                <a:solidFill>
                  <a:srgbClr val="00338D"/>
                </a:solidFill>
              </a:rPr>
              <a:t>Настоящият документ е изготвен в рамките на проект „Повишаване на организационния капацитет на Изпълнителна агенция  „Главна инспекция по труда”. Проектът се</a:t>
            </a:r>
            <a:br>
              <a:rPr lang="ru-RU" sz="700" dirty="0" smtClean="0">
                <a:solidFill>
                  <a:srgbClr val="00338D"/>
                </a:solidFill>
              </a:rPr>
            </a:br>
            <a:r>
              <a:rPr lang="ru-RU" sz="700" dirty="0" smtClean="0">
                <a:solidFill>
                  <a:srgbClr val="00338D"/>
                </a:solidFill>
              </a:rPr>
              <a:t> осъществява с финансовата подкрепа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</p:spTree>
    <p:extLst>
      <p:ext uri="{BB962C8B-B14F-4D97-AF65-F5344CB8AC3E}">
        <p14:creationId xmlns:p14="http://schemas.microsoft.com/office/powerpoint/2010/main" val="4673660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49540" y="6421438"/>
            <a:ext cx="2232025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8764" y="6421438"/>
            <a:ext cx="2247181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4727" y="548681"/>
            <a:ext cx="1368153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Tel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36578" y="548681"/>
            <a:ext cx="1368153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0469" y="1269454"/>
            <a:ext cx="4604544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rm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 bwMode="gray">
          <a:xfrm>
            <a:off x="175521" y="1"/>
            <a:ext cx="963613" cy="695325"/>
            <a:chOff x="175518" y="0"/>
            <a:chExt cx="963613" cy="695325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958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2056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025008" y="188640"/>
            <a:ext cx="4608511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75521" y="1"/>
            <a:ext cx="963613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821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2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47700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1295399" y="6400800"/>
            <a:ext cx="80772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  <a:defRPr/>
            </a:pPr>
            <a:r>
              <a:rPr lang="ru-RU" sz="700" dirty="0" smtClean="0">
                <a:solidFill>
                  <a:srgbClr val="00338D"/>
                </a:solidFill>
              </a:rPr>
              <a:t>Настоящият документ е изготвен в рамките на проект „Модернизиране на организацията и функционирането на Националния статистически институт“ съгласно договор 14-11-21/25.08.2014 г. Проектът се осъществява с финансовата подкрепа на Оперативна програма “Административен капацитет”, съфинансирана от Европейския съюз чрез Европейския социален фонд.</a:t>
            </a:r>
          </a:p>
        </p:txBody>
      </p:sp>
    </p:spTree>
    <p:extLst>
      <p:ext uri="{BB962C8B-B14F-4D97-AF65-F5344CB8AC3E}">
        <p14:creationId xmlns:p14="http://schemas.microsoft.com/office/powerpoint/2010/main" val="7565913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0" y="116632"/>
            <a:ext cx="5518720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1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1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47700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 userDrawn="1"/>
        </p:nvSpPr>
        <p:spPr bwMode="gray">
          <a:xfrm>
            <a:off x="1295399" y="6400800"/>
            <a:ext cx="80772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  <a:defRPr/>
            </a:pPr>
            <a:r>
              <a:rPr lang="ru-RU" sz="700" dirty="0" smtClean="0">
                <a:solidFill>
                  <a:srgbClr val="00338D"/>
                </a:solidFill>
              </a:rPr>
              <a:t>Настоящият документ е изготвен в рамките на проект „Модернизиране на организацията и функционирането на Националния статистически институт“ съгласно договор 14-11-21/25.08.2014 г. Проектът се осъществява с финансовата подкрепа на Оперативна програма “Административен капацитет”, съфинансирана от Европейския съюз чрез Европейския социален фонд.</a:t>
            </a:r>
          </a:p>
        </p:txBody>
      </p:sp>
    </p:spTree>
    <p:extLst>
      <p:ext uri="{BB962C8B-B14F-4D97-AF65-F5344CB8AC3E}">
        <p14:creationId xmlns:p14="http://schemas.microsoft.com/office/powerpoint/2010/main" val="1252064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2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1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72481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23867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2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3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835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2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3052" y="1268416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73052" y="3789367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140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2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73052" y="1268416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73052" y="3789367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5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068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272482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14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2056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025008" y="188640"/>
            <a:ext cx="4608511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75522" y="2"/>
            <a:ext cx="963613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272482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2480" y="1268416"/>
            <a:ext cx="9359900" cy="237648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810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272482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1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477000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 userDrawn="1"/>
        </p:nvSpPr>
        <p:spPr bwMode="gray">
          <a:xfrm>
            <a:off x="1295399" y="6400800"/>
            <a:ext cx="80772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  <a:defRPr/>
            </a:pPr>
            <a:r>
              <a:rPr lang="ru-RU" sz="700" dirty="0" smtClean="0">
                <a:solidFill>
                  <a:srgbClr val="00338D"/>
                </a:solidFill>
              </a:rPr>
              <a:t>Настоящият документ е изготвен в рамките на проект „Модернизиране на организацията и функционирането на Националния статистически институт“ съгласно договор 14-11-21/25.08.2014 г. Проектът се осъществява с финансовата подкрепа на Оперативна програма “Административен капацитет”, съфинансирана от Европейския съюз чрез Европейския социален фонд.</a:t>
            </a:r>
          </a:p>
        </p:txBody>
      </p:sp>
    </p:spTree>
    <p:extLst>
      <p:ext uri="{BB962C8B-B14F-4D97-AF65-F5344CB8AC3E}">
        <p14:creationId xmlns:p14="http://schemas.microsoft.com/office/powerpoint/2010/main" val="6944664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bg-BG" sz="600" b="1" dirty="0" smtClean="0">
                  <a:solidFill>
                    <a:srgbClr val="FFFFFF"/>
                  </a:solidFill>
                  <a:cs typeface="Arial" pitchFamily="34" charset="0"/>
                </a:rPr>
                <a:t>Европейски съюз</a:t>
              </a:r>
              <a:endParaRPr lang="en-US" sz="600" b="1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3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0" descr="new-i_logo_on_whit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1" descr="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4776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49542" y="1268419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0" y="1268419"/>
            <a:ext cx="22320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24441" y="1268419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400928" y="1268419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49542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24441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400928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6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696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180894" y="1268419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3" y="1268419"/>
            <a:ext cx="172762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88734" y="1268419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123" y="1268419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905330" y="1268419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18089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088731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996572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904413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8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9813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0"/>
          <p:cNvSpPr>
            <a:spLocks noChangeArrowheads="1"/>
          </p:cNvSpPr>
          <p:nvPr userDrawn="1"/>
        </p:nvSpPr>
        <p:spPr bwMode="gray">
          <a:xfrm rot="19080000" flipH="1">
            <a:off x="5138935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 userDrawn="1"/>
        </p:nvSpPr>
        <p:spPr bwMode="gray">
          <a:xfrm rot="2520000" flipH="1">
            <a:off x="5138935" y="4564595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3143917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3143917" y="4564595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4354814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73053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3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3009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033009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3" y="1268419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3009" y="1268419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3" y="3787782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009" y="3787782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7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464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73052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24437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2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24437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2" y="1270006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24438" y="1270006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2" y="3789367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24438" y="3789367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2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343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476311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682813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681192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73050" y="1270000"/>
            <a:ext cx="2950138" cy="23764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73050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477931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gray">
          <a:xfrm>
            <a:off x="272483" y="6324604"/>
            <a:ext cx="9100120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Настоящият документ е изготвен в рамките на проект BG051PO002/10/1.1-02 „Провеждане на оптимизация в държавни институции”, реализиран с безвъзмездната финансова помощ на Оперативна програма “Административен капацитет”, съфинансирана от Европейския съюз чрез Европейския социален фонд</a:t>
            </a:r>
          </a:p>
        </p:txBody>
      </p:sp>
      <p:pic>
        <p:nvPicPr>
          <p:cNvPr id="11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3" y="6553206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0" descr="new-i_logo_on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6629400"/>
            <a:ext cx="9906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553206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9781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/>
          </p:cNvSpPr>
          <p:nvPr userDrawn="1"/>
        </p:nvSpPr>
        <p:spPr bwMode="auto">
          <a:xfrm>
            <a:off x="0" y="1"/>
            <a:ext cx="6867770" cy="6858000"/>
          </a:xfrm>
          <a:custGeom>
            <a:avLst/>
            <a:gdLst/>
            <a:ahLst/>
            <a:cxnLst>
              <a:cxn ang="0">
                <a:pos x="0" y="4914"/>
              </a:cxn>
              <a:cxn ang="0">
                <a:pos x="3464" y="4914"/>
              </a:cxn>
              <a:cxn ang="0">
                <a:pos x="4921" y="0"/>
              </a:cxn>
              <a:cxn ang="0">
                <a:pos x="0" y="0"/>
              </a:cxn>
              <a:cxn ang="0">
                <a:pos x="0" y="4914"/>
              </a:cxn>
            </a:cxnLst>
            <a:rect l="0" t="0" r="r" b="b"/>
            <a:pathLst>
              <a:path w="4921" h="4914">
                <a:moveTo>
                  <a:pt x="0" y="4914"/>
                </a:moveTo>
                <a:lnTo>
                  <a:pt x="3464" y="4914"/>
                </a:lnTo>
                <a:lnTo>
                  <a:pt x="4921" y="0"/>
                </a:lnTo>
                <a:lnTo>
                  <a:pt x="0" y="0"/>
                </a:lnTo>
                <a:lnTo>
                  <a:pt x="0" y="4914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44491" y="1268760"/>
            <a:ext cx="5544616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356993"/>
            <a:ext cx="5184576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097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gray">
          <a:xfrm>
            <a:off x="-11109" y="-1"/>
            <a:ext cx="9917112" cy="6858001"/>
            <a:chOff x="-11112" y="-1"/>
            <a:chExt cx="9917112" cy="6858001"/>
          </a:xfrm>
        </p:grpSpPr>
        <p:sp>
          <p:nvSpPr>
            <p:cNvPr id="10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 bwMode="gray">
          <a:xfrm>
            <a:off x="5025011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5024441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52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3" y="116632"/>
            <a:ext cx="5594921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4" descr="Blu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4" y="6477002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dreeva\Desktop\cover2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2" y="4518031"/>
            <a:ext cx="4919663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44491" y="4941168"/>
            <a:ext cx="396044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9301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ndreeva\Desktop\cover1_talkbo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1" name="Freeform 9"/>
          <p:cNvSpPr>
            <a:spLocks noChangeAspect="1"/>
          </p:cNvSpPr>
          <p:nvPr/>
        </p:nvSpPr>
        <p:spPr bwMode="gray">
          <a:xfrm>
            <a:off x="0" y="0"/>
            <a:ext cx="5397500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324002" y="764704"/>
            <a:ext cx="41969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59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 userDrawn="1"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23852" y="1440000"/>
            <a:ext cx="4176000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2700000"/>
            <a:ext cx="3764904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061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6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0" y="0"/>
            <a:ext cx="52181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0" y="4291200"/>
            <a:ext cx="4013350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gray">
          <a:xfrm>
            <a:off x="128467" y="0"/>
            <a:ext cx="2735263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78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72480" y="116632"/>
            <a:ext cx="5518720" cy="79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1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943600" y="196335"/>
            <a:ext cx="3657600" cy="718066"/>
            <a:chOff x="152400" y="152400"/>
            <a:chExt cx="3657600" cy="718066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373" y="152400"/>
              <a:ext cx="96662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2363" y="152400"/>
              <a:ext cx="1278437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0530873-european-union-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28600" y="152400"/>
              <a:ext cx="822960" cy="5486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52400" y="685800"/>
              <a:ext cx="914401" cy="1846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bg-BG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Европейски съюз</a:t>
              </a:r>
              <a:endPara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pic>
        <p:nvPicPr>
          <p:cNvPr id="11" name="Picture 4" descr="Blue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4" y="6477002"/>
            <a:ext cx="601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gray">
          <a:xfrm>
            <a:off x="1295399" y="6400800"/>
            <a:ext cx="8077203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>
                <a:solidFill>
                  <a:srgbClr val="00338D"/>
                </a:solidFill>
              </a:rPr>
              <a:t>Настоящият документ е изготвен в рамките на проект „Модернизиране на организацията и функционирането на Националния статистически институт“ съгласно договор 14-11-21/25.08.2014 г. Проектът се осъществява с финансовата подкрепа на Оперативна програма “Административен капацитет”, съфинансирана от Европейския съюз чрез Европейския социален фонд.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/>
          </p:cNvGrpSpPr>
          <p:nvPr/>
        </p:nvGrpSpPr>
        <p:grpSpPr bwMode="gray">
          <a:xfrm>
            <a:off x="273050" y="1268413"/>
            <a:ext cx="9359900" cy="4897437"/>
            <a:chOff x="272350" y="1268700"/>
            <a:chExt cx="9361300" cy="4896602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272350" y="1268700"/>
              <a:ext cx="9361300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4881552" y="1268700"/>
              <a:ext cx="142896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 rot="5400000">
              <a:off x="4880780" y="-963649"/>
              <a:ext cx="144438" cy="93613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2504709" y="1268700"/>
              <a:ext cx="144485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7256808" y="1268700"/>
              <a:ext cx="144484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2" y="1"/>
            <a:ext cx="9904413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2480" y="1268760"/>
            <a:ext cx="936104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72480" y="116632"/>
            <a:ext cx="93610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273050" y="6381328"/>
            <a:ext cx="93599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34" name="Rectangle 33"/>
          <p:cNvSpPr/>
          <p:nvPr/>
        </p:nvSpPr>
        <p:spPr bwMode="gray">
          <a:xfrm>
            <a:off x="9129713" y="6381336"/>
            <a:ext cx="503237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90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Arial"/>
            </a:endParaRPr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5" y="1052737"/>
            <a:ext cx="9905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6" r:id="rId2"/>
    <p:sldLayoutId id="2147483787" r:id="rId3"/>
    <p:sldLayoutId id="2147483788" r:id="rId4"/>
    <p:sldLayoutId id="2147483801" r:id="rId5"/>
    <p:sldLayoutId id="2147483789" r:id="rId6"/>
    <p:sldLayoutId id="2147483790" r:id="rId7"/>
    <p:sldLayoutId id="2147483775" r:id="rId8"/>
    <p:sldLayoutId id="2147483776" r:id="rId9"/>
    <p:sldLayoutId id="2147483791" r:id="rId10"/>
    <p:sldLayoutId id="2147483792" r:id="rId11"/>
    <p:sldLayoutId id="2147483793" r:id="rId12"/>
    <p:sldLayoutId id="2147483785" r:id="rId13"/>
    <p:sldLayoutId id="2147483794" r:id="rId14"/>
    <p:sldLayoutId id="2147483777" r:id="rId15"/>
    <p:sldLayoutId id="2147483778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780" r:id="rId22"/>
    <p:sldLayoutId id="2147483779" r:id="rId23"/>
    <p:sldLayoutId id="2147483781" r:id="rId24"/>
    <p:sldLayoutId id="2147483800" r:id="rId25"/>
    <p:sldLayoutId id="2147483783" r:id="rId26"/>
    <p:sldLayoutId id="2147483784" r:id="rId27"/>
    <p:sldLayoutId id="2147483831" r:id="rId2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180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gray">
          <a:xfrm>
            <a:off x="273050" y="1268413"/>
            <a:ext cx="9359900" cy="4897437"/>
            <a:chOff x="272350" y="1268700"/>
            <a:chExt cx="9361300" cy="4896602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272350" y="1268700"/>
              <a:ext cx="9361300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4881552" y="1268700"/>
              <a:ext cx="142896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 rot="5400000">
              <a:off x="4880780" y="-963649"/>
              <a:ext cx="144438" cy="93613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2504709" y="1268700"/>
              <a:ext cx="144485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7256808" y="1268700"/>
              <a:ext cx="144484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0" y="0"/>
            <a:ext cx="9904413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2480" y="1268760"/>
            <a:ext cx="936104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72480" y="116632"/>
            <a:ext cx="93610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273050" y="6381328"/>
            <a:ext cx="93599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9129713" y="6381338"/>
            <a:ext cx="503237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900">
                <a:solidFill>
                  <a:srgbClr val="00338D"/>
                </a:solidFill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</a:endParaRPr>
          </a:p>
        </p:txBody>
      </p:sp>
      <p:grpSp>
        <p:nvGrpSpPr>
          <p:cNvPr id="3" name="Group 19"/>
          <p:cNvGrpSpPr/>
          <p:nvPr/>
        </p:nvGrpSpPr>
        <p:grpSpPr bwMode="gray">
          <a:xfrm>
            <a:off x="6" y="1052736"/>
            <a:ext cx="9905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90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180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/>
          </p:cNvGrpSpPr>
          <p:nvPr/>
        </p:nvGrpSpPr>
        <p:grpSpPr bwMode="gray">
          <a:xfrm>
            <a:off x="273050" y="1268413"/>
            <a:ext cx="9359900" cy="4897437"/>
            <a:chOff x="272350" y="1268700"/>
            <a:chExt cx="9361300" cy="4896602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272350" y="1268700"/>
              <a:ext cx="9361300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4881552" y="1268700"/>
              <a:ext cx="142896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 rot="5400000">
              <a:off x="4880780" y="-963649"/>
              <a:ext cx="144438" cy="93613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2504709" y="1268700"/>
              <a:ext cx="144485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7256808" y="1268700"/>
              <a:ext cx="144484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0" y="0"/>
            <a:ext cx="9904413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2480" y="1268760"/>
            <a:ext cx="936104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72480" y="116632"/>
            <a:ext cx="93610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273050" y="6381328"/>
            <a:ext cx="93599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9129713" y="6381334"/>
            <a:ext cx="503237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900">
                <a:solidFill>
                  <a:srgbClr val="00338D"/>
                </a:solidFill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 bwMode="gray">
          <a:xfrm>
            <a:off x="4" y="1052736"/>
            <a:ext cx="9905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71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  <p:sldLayoutId id="2147483885" r:id="rId23"/>
    <p:sldLayoutId id="2147483886" r:id="rId24"/>
    <p:sldLayoutId id="2147483887" r:id="rId25"/>
    <p:sldLayoutId id="2147483888" r:id="rId26"/>
    <p:sldLayoutId id="2147483889" r:id="rId2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180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gray">
          <a:xfrm>
            <a:off x="3505200" y="2514600"/>
            <a:ext cx="60960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bg-BG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Ползи и </a:t>
            </a:r>
          </a:p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bg-BG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предизвикателства </a:t>
            </a:r>
          </a:p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bg-BG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 процеса на преструктуриране в НСИ </a:t>
            </a:r>
            <a:endParaRPr lang="en-US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</a:pPr>
            <a:endParaRPr lang="ru-RU" sz="2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g-BG" sz="14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 юни 2015 г.</a:t>
            </a:r>
          </a:p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bg-BG" sz="1400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lblatski\Desktop\1OPAC_color_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115" y="285447"/>
            <a:ext cx="2326884" cy="10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blatski\Desktop\1logo ESF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65" y="67295"/>
            <a:ext cx="2152650" cy="16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blatski\Desktop\1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3962400"/>
            <a:ext cx="2514600" cy="21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 smtClean="0">
                <a:latin typeface="Arial" panose="020B0604020202020204" pitchFamily="34" charset="0"/>
              </a:rPr>
              <a:t>Проект „Модернизиране на организацията и функционирането на НСИ“</a:t>
            </a:r>
            <a:endParaRPr lang="en-US" dirty="0"/>
          </a:p>
        </p:txBody>
      </p:sp>
      <p:sp>
        <p:nvSpPr>
          <p:cNvPr id="4" name="Rectangle 1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3" y="1881187"/>
            <a:ext cx="667512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54000" tIns="54000" rIns="54000" bIns="54000" anchor="ctr"/>
          <a:lstStyle>
            <a:lvl1pPr marL="342900" indent="-3429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indent="0">
              <a:spcAft>
                <a:spcPts val="600"/>
              </a:spcAft>
              <a:buNone/>
              <a:defRPr/>
            </a:pPr>
            <a:r>
              <a:rPr lang="bg-BG" sz="1400" dirty="0"/>
              <a:t>Оперативна програма „Административен </a:t>
            </a:r>
            <a:r>
              <a:rPr lang="bg-BG" sz="1400" dirty="0" smtClean="0"/>
              <a:t>капацитет“</a:t>
            </a:r>
            <a:endParaRPr lang="bg-BG" sz="14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2" y="4661713"/>
            <a:ext cx="6675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indent="0">
              <a:spcAft>
                <a:spcPts val="600"/>
              </a:spcAft>
              <a:buNone/>
              <a:defRPr/>
            </a:pPr>
            <a:r>
              <a:rPr lang="bg-BG" sz="1400" dirty="0"/>
              <a:t>Договор № </a:t>
            </a:r>
            <a:r>
              <a:rPr lang="bg-BG" sz="1400" dirty="0" smtClean="0"/>
              <a:t>14-1</a:t>
            </a:r>
            <a:r>
              <a:rPr lang="en-US" sz="1400" dirty="0"/>
              <a:t>1</a:t>
            </a:r>
            <a:r>
              <a:rPr lang="bg-BG" sz="1400" dirty="0"/>
              <a:t>-21</a:t>
            </a:r>
            <a:r>
              <a:rPr lang="en-US" sz="1400" dirty="0"/>
              <a:t>/</a:t>
            </a:r>
            <a:r>
              <a:rPr lang="bg-BG" sz="1400" dirty="0"/>
              <a:t>25.08.2014 г. </a:t>
            </a:r>
            <a:r>
              <a:rPr lang="bg-BG" sz="1400" dirty="0">
                <a:solidFill>
                  <a:srgbClr val="000000"/>
                </a:solidFill>
              </a:rPr>
              <a:t>между НСИ и Министерство на финансите</a:t>
            </a:r>
          </a:p>
        </p:txBody>
      </p:sp>
      <p:sp>
        <p:nvSpPr>
          <p:cNvPr id="6" name="Rectangle 1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3" y="2570162"/>
            <a:ext cx="667512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54000" tIns="54000" rIns="54000" bIns="54000" anchor="ctr"/>
          <a:lstStyle>
            <a:lvl1pPr marL="342900" indent="-342900" eaLnBrk="0" hangingPunct="0"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indent="0">
              <a:spcAft>
                <a:spcPts val="600"/>
              </a:spcAft>
              <a:buNone/>
              <a:defRPr/>
            </a:pPr>
            <a:r>
              <a:rPr lang="ru-RU" sz="1400" dirty="0"/>
              <a:t>Приоритетна ос 1 „Добро управление</a:t>
            </a:r>
            <a:r>
              <a:rPr lang="en-US" sz="1400" dirty="0" smtClean="0"/>
              <a:t>”</a:t>
            </a:r>
            <a:endParaRPr lang="bg-BG" sz="1400" dirty="0"/>
          </a:p>
        </p:txBody>
      </p:sp>
      <p:cxnSp>
        <p:nvCxnSpPr>
          <p:cNvPr id="7" name="Straight Connector 26"/>
          <p:cNvCxnSpPr>
            <a:cxnSpLocks noChangeShapeType="1"/>
          </p:cNvCxnSpPr>
          <p:nvPr/>
        </p:nvCxnSpPr>
        <p:spPr bwMode="auto">
          <a:xfrm>
            <a:off x="304803" y="5014912"/>
            <a:ext cx="7223760" cy="0"/>
          </a:xfrm>
          <a:prstGeom prst="straightConnector1">
            <a:avLst/>
          </a:prstGeom>
          <a:noFill/>
          <a:ln w="634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26"/>
          <p:cNvCxnSpPr>
            <a:cxnSpLocks noChangeShapeType="1"/>
          </p:cNvCxnSpPr>
          <p:nvPr/>
        </p:nvCxnSpPr>
        <p:spPr bwMode="auto">
          <a:xfrm>
            <a:off x="304803" y="3605212"/>
            <a:ext cx="7223760" cy="0"/>
          </a:xfrm>
          <a:prstGeom prst="straightConnector1">
            <a:avLst/>
          </a:prstGeom>
          <a:noFill/>
          <a:ln w="634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26"/>
          <p:cNvCxnSpPr>
            <a:cxnSpLocks noChangeShapeType="1"/>
          </p:cNvCxnSpPr>
          <p:nvPr/>
        </p:nvCxnSpPr>
        <p:spPr bwMode="auto">
          <a:xfrm>
            <a:off x="304803" y="2201862"/>
            <a:ext cx="7223760" cy="0"/>
          </a:xfrm>
          <a:prstGeom prst="straightConnector1">
            <a:avLst/>
          </a:prstGeom>
          <a:noFill/>
          <a:ln w="634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Parallelogram 24">
            <a:hlinkClick r:id="" action="ppaction://noaction" highlightClick="1"/>
          </p:cNvPr>
          <p:cNvSpPr/>
          <p:nvPr/>
        </p:nvSpPr>
        <p:spPr>
          <a:xfrm>
            <a:off x="304803" y="1752600"/>
            <a:ext cx="457200" cy="457200"/>
          </a:xfrm>
          <a:prstGeom prst="actionButtonBlank">
            <a:avLst/>
          </a:prstGeom>
          <a:solidFill>
            <a:srgbClr val="00338D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Parallelogram 24"/>
          <p:cNvSpPr/>
          <p:nvPr/>
        </p:nvSpPr>
        <p:spPr>
          <a:xfrm>
            <a:off x="304803" y="2455069"/>
            <a:ext cx="457200" cy="457200"/>
          </a:xfrm>
          <a:prstGeom prst="rect">
            <a:avLst/>
          </a:prstGeom>
          <a:solidFill>
            <a:srgbClr val="4066AA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/>
            <a:endParaRPr lang="en-US" sz="1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Parallelogram 24"/>
          <p:cNvSpPr/>
          <p:nvPr/>
        </p:nvSpPr>
        <p:spPr>
          <a:xfrm>
            <a:off x="304803" y="3157538"/>
            <a:ext cx="457200" cy="457200"/>
          </a:xfrm>
          <a:prstGeom prst="rect">
            <a:avLst/>
          </a:prstGeom>
          <a:solidFill>
            <a:srgbClr val="8099C6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/>
            <a:endParaRPr lang="en-US" sz="1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Parallelogram 24"/>
          <p:cNvSpPr/>
          <p:nvPr/>
        </p:nvSpPr>
        <p:spPr>
          <a:xfrm>
            <a:off x="304803" y="3860007"/>
            <a:ext cx="457200" cy="457200"/>
          </a:xfrm>
          <a:prstGeom prst="rect">
            <a:avLst/>
          </a:prstGeom>
          <a:solidFill>
            <a:srgbClr val="BFCCE3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4" name="Parallelogram 24"/>
          <p:cNvSpPr/>
          <p:nvPr/>
        </p:nvSpPr>
        <p:spPr>
          <a:xfrm>
            <a:off x="304803" y="4562475"/>
            <a:ext cx="457200" cy="457200"/>
          </a:xfrm>
          <a:prstGeom prst="rect">
            <a:avLst/>
          </a:prstGeom>
          <a:solidFill>
            <a:srgbClr val="E5EAF3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cxnSp>
        <p:nvCxnSpPr>
          <p:cNvPr id="15" name="Straight Connector 26"/>
          <p:cNvCxnSpPr>
            <a:cxnSpLocks noChangeShapeType="1"/>
          </p:cNvCxnSpPr>
          <p:nvPr/>
        </p:nvCxnSpPr>
        <p:spPr bwMode="auto">
          <a:xfrm>
            <a:off x="304803" y="2905125"/>
            <a:ext cx="7223760" cy="0"/>
          </a:xfrm>
          <a:prstGeom prst="straightConnector1">
            <a:avLst/>
          </a:prstGeom>
          <a:noFill/>
          <a:ln w="634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3" y="3262312"/>
            <a:ext cx="667512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54000" tIns="54000" rIns="54000" bIns="54000" anchor="ctr"/>
          <a:lstStyle>
            <a:lvl1pPr marL="342900" indent="-3429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indent="0">
              <a:spcAft>
                <a:spcPts val="600"/>
              </a:spcAft>
              <a:buNone/>
              <a:defRPr/>
            </a:pPr>
            <a:r>
              <a:rPr lang="ru-RU" sz="1400" dirty="0"/>
              <a:t>Подприоритет 1.1 „Ефективна структура </a:t>
            </a:r>
            <a:r>
              <a:rPr lang="bg-BG" sz="1400" dirty="0"/>
              <a:t>на държавната администрация</a:t>
            </a:r>
            <a:r>
              <a:rPr lang="ru-RU" sz="1400" dirty="0" smtClean="0"/>
              <a:t>“</a:t>
            </a:r>
            <a:endParaRPr lang="bg-BG" sz="1400" dirty="0"/>
          </a:p>
        </p:txBody>
      </p:sp>
      <p:cxnSp>
        <p:nvCxnSpPr>
          <p:cNvPr id="17" name="Straight Connector 26"/>
          <p:cNvCxnSpPr>
            <a:cxnSpLocks noChangeShapeType="1"/>
          </p:cNvCxnSpPr>
          <p:nvPr/>
        </p:nvCxnSpPr>
        <p:spPr bwMode="auto">
          <a:xfrm>
            <a:off x="304803" y="4306887"/>
            <a:ext cx="7223760" cy="0"/>
          </a:xfrm>
          <a:prstGeom prst="straightConnector1">
            <a:avLst/>
          </a:prstGeom>
          <a:noFill/>
          <a:ln w="634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3" y="3951287"/>
            <a:ext cx="667512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54000" tIns="54000" rIns="54000" bIns="54000" anchor="ctr"/>
          <a:lstStyle>
            <a:lvl1pPr marL="342900" indent="-3429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indent="0">
              <a:spcAft>
                <a:spcPts val="600"/>
              </a:spcAft>
              <a:buNone/>
              <a:defRPr/>
            </a:pPr>
            <a:r>
              <a:rPr lang="ru-RU" sz="1400" dirty="0"/>
              <a:t>Бюджетна линия </a:t>
            </a:r>
            <a:r>
              <a:rPr lang="en-US" sz="1400" dirty="0"/>
              <a:t>BG051PO002/1</a:t>
            </a:r>
            <a:r>
              <a:rPr lang="bg-BG" sz="1400" dirty="0"/>
              <a:t>4</a:t>
            </a:r>
            <a:r>
              <a:rPr lang="en-US" sz="1400" dirty="0"/>
              <a:t>/1.</a:t>
            </a:r>
            <a:r>
              <a:rPr lang="bg-BG" sz="1400" dirty="0"/>
              <a:t>1</a:t>
            </a:r>
            <a:r>
              <a:rPr lang="en-US" sz="1400" dirty="0"/>
              <a:t>-0</a:t>
            </a:r>
            <a:r>
              <a:rPr lang="bg-BG" sz="1400" dirty="0" smtClean="0"/>
              <a:t>8</a:t>
            </a:r>
            <a:endParaRPr lang="bg-BG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Ползи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2100" y="1385886"/>
            <a:ext cx="8928100" cy="873126"/>
            <a:chOff x="292100" y="1385886"/>
            <a:chExt cx="8928100" cy="87312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92100" y="1385887"/>
              <a:ext cx="611188" cy="873125"/>
              <a:chOff x="0" y="519"/>
              <a:chExt cx="611586" cy="873694"/>
            </a:xfrm>
          </p:grpSpPr>
          <p:sp>
            <p:nvSpPr>
              <p:cNvPr id="5" name="Chevron 4"/>
              <p:cNvSpPr/>
              <p:nvPr/>
            </p:nvSpPr>
            <p:spPr>
              <a:xfrm rot="5400000">
                <a:off x="-131055" y="131574"/>
                <a:ext cx="873694" cy="611586"/>
              </a:xfrm>
              <a:prstGeom prst="chevron">
                <a:avLst/>
              </a:prstGeom>
              <a:solidFill>
                <a:srgbClr val="E5F1F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Chevron 4"/>
              <p:cNvSpPr/>
              <p:nvPr/>
            </p:nvSpPr>
            <p:spPr>
              <a:xfrm>
                <a:off x="0" y="307107"/>
                <a:ext cx="611586" cy="260520"/>
              </a:xfrm>
              <a:prstGeom prst="rect">
                <a:avLst/>
              </a:prstGeom>
              <a:solidFill>
                <a:srgbClr val="E5F1FA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160" tIns="10160" rIns="10160" bIns="1016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bg-BG" sz="1600" dirty="0"/>
                  <a:t>  </a:t>
                </a:r>
                <a:endParaRPr lang="en-US" sz="1600" dirty="0"/>
              </a:p>
            </p:txBody>
          </p:sp>
        </p:grpSp>
        <p:sp>
          <p:nvSpPr>
            <p:cNvPr id="8" name="Round Same Side Corner Rectangle 7"/>
            <p:cNvSpPr/>
            <p:nvPr/>
          </p:nvSpPr>
          <p:spPr bwMode="auto">
            <a:xfrm rot="5400000">
              <a:off x="4777581" y="-2488407"/>
              <a:ext cx="568325" cy="8316912"/>
            </a:xfrm>
            <a:prstGeom prst="round2SameRect">
              <a:avLst/>
            </a:prstGeom>
            <a:solidFill>
              <a:srgbClr val="E5F1F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6"/>
            <p:cNvSpPr/>
            <p:nvPr/>
          </p:nvSpPr>
          <p:spPr bwMode="auto">
            <a:xfrm>
              <a:off x="903288" y="1412875"/>
              <a:ext cx="8289925" cy="514350"/>
            </a:xfrm>
            <a:prstGeom prst="rect">
              <a:avLst/>
            </a:prstGeom>
            <a:solidFill>
              <a:srgbClr val="E5F1FA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spcCol="1270" anchor="ctr"/>
            <a:lstStyle/>
            <a:p>
              <a:pPr marL="0" lvl="2" defTabSz="711200">
                <a:lnSpc>
                  <a:spcPct val="90000"/>
                </a:lnSpc>
                <a:spcAft>
                  <a:spcPts val="1800"/>
                </a:spcAft>
                <a:buClr>
                  <a:srgbClr val="97989A"/>
                </a:buClr>
                <a:tabLst>
                  <a:tab pos="228600" algn="l"/>
                  <a:tab pos="571500" algn="l"/>
                </a:tabLst>
                <a:defRPr/>
              </a:pPr>
              <a:r>
                <a:rPr lang="ru-RU" sz="1400" dirty="0" smtClean="0">
                  <a:solidFill>
                    <a:srgbClr val="00338D"/>
                  </a:solidFill>
                  <a:cs typeface="Arial" charset="0"/>
                </a:rPr>
                <a:t>Подобряване </a:t>
              </a:r>
              <a:r>
                <a:rPr lang="ru-RU" sz="1400" dirty="0">
                  <a:solidFill>
                    <a:srgbClr val="00338D"/>
                  </a:solidFill>
                  <a:cs typeface="Arial" charset="0"/>
                </a:rPr>
                <a:t>на процеса на управление, възлагане и оценка на изпълнението на целите на ТСБ и на контрол от страна на ЦУ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292100" y="2168207"/>
            <a:ext cx="611188" cy="873125"/>
            <a:chOff x="0" y="783721"/>
            <a:chExt cx="611586" cy="873694"/>
          </a:xfrm>
        </p:grpSpPr>
        <p:sp>
          <p:nvSpPr>
            <p:cNvPr id="11" name="Chevron 10"/>
            <p:cNvSpPr/>
            <p:nvPr/>
          </p:nvSpPr>
          <p:spPr>
            <a:xfrm rot="5400000">
              <a:off x="-131055" y="914776"/>
              <a:ext cx="873694" cy="611586"/>
            </a:xfrm>
            <a:prstGeom prst="chevron">
              <a:avLst/>
            </a:prstGeom>
            <a:solidFill>
              <a:srgbClr val="CCE3F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656990"/>
                <a:satOff val="0"/>
                <a:lumOff val="-1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8"/>
            <p:cNvSpPr/>
            <p:nvPr/>
          </p:nvSpPr>
          <p:spPr>
            <a:xfrm>
              <a:off x="0" y="1090308"/>
              <a:ext cx="611586" cy="260520"/>
            </a:xfrm>
            <a:prstGeom prst="rect">
              <a:avLst/>
            </a:prstGeom>
            <a:solidFill>
              <a:srgbClr val="CCE3F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600" dirty="0">
                  <a:solidFill>
                    <a:srgbClr val="FFFFFF"/>
                  </a:solidFill>
                </a:rPr>
                <a:t>  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ound Same Side Corner Rectangle 13"/>
          <p:cNvSpPr/>
          <p:nvPr/>
        </p:nvSpPr>
        <p:spPr bwMode="auto">
          <a:xfrm rot="5400000">
            <a:off x="4766469" y="-1706087"/>
            <a:ext cx="568325" cy="8316913"/>
          </a:xfrm>
          <a:prstGeom prst="round2SameRect">
            <a:avLst/>
          </a:prstGeom>
          <a:solidFill>
            <a:srgbClr val="CCE3F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 Same Side Corner Rectangle 10"/>
          <p:cNvSpPr/>
          <p:nvPr/>
        </p:nvSpPr>
        <p:spPr bwMode="auto">
          <a:xfrm>
            <a:off x="892175" y="2195194"/>
            <a:ext cx="8289925" cy="514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2" tIns="10160" rIns="10160" bIns="10160" spcCol="1270" anchor="ctr"/>
          <a:lstStyle/>
          <a:p>
            <a:pPr marL="0" lvl="2" defTabSz="711200">
              <a:lnSpc>
                <a:spcPct val="90000"/>
              </a:lnSpc>
              <a:spcAft>
                <a:spcPts val="1800"/>
              </a:spcAft>
              <a:buClr>
                <a:srgbClr val="97989A"/>
              </a:buClr>
              <a:tabLst>
                <a:tab pos="228600" algn="l"/>
                <a:tab pos="571500" algn="l"/>
              </a:tabLst>
              <a:defRPr/>
            </a:pPr>
            <a:r>
              <a:rPr lang="ru-RU" sz="1400" dirty="0">
                <a:solidFill>
                  <a:srgbClr val="00338D"/>
                </a:solidFill>
                <a:cs typeface="Arial" charset="0"/>
              </a:rPr>
              <a:t>Опростяване на връзките между ЦУ и </a:t>
            </a:r>
            <a:r>
              <a:rPr lang="ru-RU" sz="1400" dirty="0" smtClean="0">
                <a:solidFill>
                  <a:srgbClr val="00338D"/>
                </a:solidFill>
                <a:cs typeface="Arial" charset="0"/>
              </a:rPr>
              <a:t>ТСБ, </a:t>
            </a:r>
            <a:r>
              <a:rPr lang="ru-RU" sz="1400" dirty="0">
                <a:solidFill>
                  <a:srgbClr val="00338D"/>
                </a:solidFill>
                <a:cs typeface="Arial" charset="0"/>
              </a:rPr>
              <a:t>което допринася за оптимизиране на работните процеси и пълноценното използване на </a:t>
            </a:r>
            <a:r>
              <a:rPr lang="ru-RU" sz="1400" dirty="0" smtClean="0">
                <a:solidFill>
                  <a:srgbClr val="00338D"/>
                </a:solidFill>
                <a:cs typeface="Arial" charset="0"/>
              </a:rPr>
              <a:t>информационните системи</a:t>
            </a:r>
            <a:endParaRPr lang="ru-RU" sz="1400" dirty="0">
              <a:solidFill>
                <a:srgbClr val="00338D"/>
              </a:solidFill>
              <a:cs typeface="Arial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292100" y="2950528"/>
            <a:ext cx="611188" cy="873125"/>
            <a:chOff x="0" y="1551808"/>
            <a:chExt cx="611586" cy="873694"/>
          </a:xfrm>
        </p:grpSpPr>
        <p:sp>
          <p:nvSpPr>
            <p:cNvPr id="17" name="Chevron 16"/>
            <p:cNvSpPr/>
            <p:nvPr/>
          </p:nvSpPr>
          <p:spPr>
            <a:xfrm rot="5400000">
              <a:off x="-131055" y="1682863"/>
              <a:ext cx="873694" cy="611586"/>
            </a:xfrm>
            <a:prstGeom prst="chevron">
              <a:avLst/>
            </a:prstGeom>
            <a:solidFill>
              <a:srgbClr val="BFCCE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3313981"/>
                <a:satOff val="0"/>
                <a:lumOff val="-33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2"/>
            <p:cNvSpPr/>
            <p:nvPr/>
          </p:nvSpPr>
          <p:spPr>
            <a:xfrm>
              <a:off x="0" y="1858395"/>
              <a:ext cx="611586" cy="260520"/>
            </a:xfrm>
            <a:prstGeom prst="rect">
              <a:avLst/>
            </a:prstGeom>
            <a:solidFill>
              <a:srgbClr val="BFCCE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600" dirty="0"/>
                <a:t>  </a:t>
              </a:r>
              <a:endParaRPr lang="en-US" sz="1600" dirty="0"/>
            </a:p>
          </p:txBody>
        </p:sp>
      </p:grpSp>
      <p:sp>
        <p:nvSpPr>
          <p:cNvPr id="20" name="Round Same Side Corner Rectangle 19"/>
          <p:cNvSpPr/>
          <p:nvPr/>
        </p:nvSpPr>
        <p:spPr bwMode="auto">
          <a:xfrm rot="5400000">
            <a:off x="4777581" y="-923766"/>
            <a:ext cx="568325" cy="8316912"/>
          </a:xfrm>
          <a:prstGeom prst="round2SameRect">
            <a:avLst/>
          </a:prstGeom>
          <a:solidFill>
            <a:srgbClr val="BFCCE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ound Same Side Corner Rectangle 14"/>
          <p:cNvSpPr/>
          <p:nvPr/>
        </p:nvSpPr>
        <p:spPr bwMode="auto">
          <a:xfrm>
            <a:off x="903288" y="2977515"/>
            <a:ext cx="8289925" cy="514350"/>
          </a:xfrm>
          <a:prstGeom prst="rect">
            <a:avLst/>
          </a:prstGeom>
          <a:solidFill>
            <a:srgbClr val="BFCCE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2" tIns="10160" rIns="10160" bIns="10160" spcCol="1270" anchor="ctr"/>
          <a:lstStyle/>
          <a:p>
            <a:pPr marL="0" lvl="2" defTabSz="711200">
              <a:lnSpc>
                <a:spcPct val="90000"/>
              </a:lnSpc>
              <a:spcAft>
                <a:spcPts val="1800"/>
              </a:spcAft>
              <a:buClr>
                <a:srgbClr val="97989A"/>
              </a:buClr>
              <a:tabLst>
                <a:tab pos="228600" algn="l"/>
                <a:tab pos="571500" algn="l"/>
              </a:tabLst>
              <a:defRPr/>
            </a:pPr>
            <a:r>
              <a:rPr lang="ru-RU" sz="1400" dirty="0">
                <a:solidFill>
                  <a:srgbClr val="00338D"/>
                </a:solidFill>
                <a:cs typeface="Arial" charset="0"/>
              </a:rPr>
              <a:t>Въвеждане на интегриран модел на статистическия бизнес </a:t>
            </a:r>
            <a:r>
              <a:rPr lang="ru-RU" sz="1400" dirty="0" smtClean="0">
                <a:solidFill>
                  <a:srgbClr val="00338D"/>
                </a:solidFill>
                <a:cs typeface="Arial" charset="0"/>
              </a:rPr>
              <a:t>процес</a:t>
            </a:r>
            <a:endParaRPr lang="ru-RU" sz="1400" dirty="0">
              <a:solidFill>
                <a:srgbClr val="00338D"/>
              </a:solidFill>
              <a:cs typeface="Arial" charset="0"/>
            </a:endParaRPr>
          </a:p>
        </p:txBody>
      </p:sp>
      <p:sp>
        <p:nvSpPr>
          <p:cNvPr id="29" name="Round Same Side Corner Rectangle 14"/>
          <p:cNvSpPr/>
          <p:nvPr/>
        </p:nvSpPr>
        <p:spPr bwMode="auto">
          <a:xfrm>
            <a:off x="889816" y="3732848"/>
            <a:ext cx="8289925" cy="514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2" tIns="10160" rIns="10160" bIns="10160" spcCol="1270" anchor="ctr"/>
          <a:lstStyle/>
          <a:p>
            <a:pPr marL="0" lvl="2" defTabSz="7112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97989A"/>
              </a:buClr>
              <a:tabLst>
                <a:tab pos="228600" algn="l"/>
                <a:tab pos="571500" algn="l"/>
              </a:tabLst>
              <a:defRPr/>
            </a:pPr>
            <a:r>
              <a:rPr lang="ru-RU" sz="1400" dirty="0" smtClean="0">
                <a:solidFill>
                  <a:srgbClr val="FFFFFF"/>
                </a:solidFill>
                <a:cs typeface="Arial" charset="0"/>
              </a:rPr>
              <a:t>Представяне на 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292100" y="3732850"/>
            <a:ext cx="611188" cy="873125"/>
            <a:chOff x="0" y="1551808"/>
            <a:chExt cx="611586" cy="873694"/>
          </a:xfrm>
        </p:grpSpPr>
        <p:sp>
          <p:nvSpPr>
            <p:cNvPr id="22" name="Chevron 21"/>
            <p:cNvSpPr/>
            <p:nvPr/>
          </p:nvSpPr>
          <p:spPr>
            <a:xfrm rot="5400000">
              <a:off x="-131055" y="1682863"/>
              <a:ext cx="873694" cy="611586"/>
            </a:xfrm>
            <a:prstGeom prst="chevron">
              <a:avLst/>
            </a:prstGeom>
            <a:solidFill>
              <a:srgbClr val="8099C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3313981"/>
                <a:satOff val="0"/>
                <a:lumOff val="-33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12"/>
            <p:cNvSpPr/>
            <p:nvPr/>
          </p:nvSpPr>
          <p:spPr>
            <a:xfrm>
              <a:off x="0" y="1858395"/>
              <a:ext cx="611586" cy="260520"/>
            </a:xfrm>
            <a:prstGeom prst="rect">
              <a:avLst/>
            </a:prstGeom>
            <a:solidFill>
              <a:srgbClr val="8099C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600" dirty="0"/>
                <a:t>  </a:t>
              </a:r>
              <a:endParaRPr lang="en-US" sz="1600" dirty="0"/>
            </a:p>
          </p:txBody>
        </p:sp>
      </p:grpSp>
      <p:sp>
        <p:nvSpPr>
          <p:cNvPr id="24" name="Round Same Side Corner Rectangle 23"/>
          <p:cNvSpPr/>
          <p:nvPr/>
        </p:nvSpPr>
        <p:spPr bwMode="auto">
          <a:xfrm rot="5400000">
            <a:off x="4777581" y="-141444"/>
            <a:ext cx="568325" cy="8316912"/>
          </a:xfrm>
          <a:prstGeom prst="round2SameRect">
            <a:avLst/>
          </a:prstGeom>
          <a:solidFill>
            <a:srgbClr val="8099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 Same Side Corner Rectangle 14"/>
          <p:cNvSpPr/>
          <p:nvPr/>
        </p:nvSpPr>
        <p:spPr bwMode="auto">
          <a:xfrm>
            <a:off x="903288" y="3759837"/>
            <a:ext cx="8289925" cy="514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2" tIns="10160" rIns="10160" bIns="10160" spcCol="1270" anchor="ctr"/>
          <a:lstStyle/>
          <a:p>
            <a:pPr marL="0" lvl="2" defTabSz="711200">
              <a:lnSpc>
                <a:spcPct val="90000"/>
              </a:lnSpc>
              <a:spcAft>
                <a:spcPts val="1800"/>
              </a:spcAft>
              <a:buClr>
                <a:srgbClr val="97989A"/>
              </a:buClr>
              <a:tabLst>
                <a:tab pos="228600" algn="l"/>
                <a:tab pos="571500" algn="l"/>
              </a:tabLst>
              <a:defRPr/>
            </a:pPr>
            <a:r>
              <a:rPr lang="ru-RU" sz="1400" dirty="0">
                <a:solidFill>
                  <a:srgbClr val="FFFFFF"/>
                </a:solidFill>
                <a:cs typeface="Arial" charset="0"/>
              </a:rPr>
              <a:t>По-висока степен на обезпеченост на ръководната функция на директорите на ТСБ</a:t>
            </a: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292100" y="4515171"/>
            <a:ext cx="611188" cy="873125"/>
            <a:chOff x="0" y="1551808"/>
            <a:chExt cx="611586" cy="873694"/>
          </a:xfrm>
        </p:grpSpPr>
        <p:sp>
          <p:nvSpPr>
            <p:cNvPr id="27" name="Chevron 26"/>
            <p:cNvSpPr/>
            <p:nvPr/>
          </p:nvSpPr>
          <p:spPr>
            <a:xfrm rot="5400000">
              <a:off x="-131055" y="1682863"/>
              <a:ext cx="873694" cy="611586"/>
            </a:xfrm>
            <a:prstGeom prst="chevron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3313981"/>
                <a:satOff val="0"/>
                <a:lumOff val="-33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12"/>
            <p:cNvSpPr/>
            <p:nvPr/>
          </p:nvSpPr>
          <p:spPr>
            <a:xfrm>
              <a:off x="0" y="1858395"/>
              <a:ext cx="611586" cy="260520"/>
            </a:xfrm>
            <a:prstGeom prst="rect">
              <a:avLst/>
            </a:prstGeom>
            <a:solidFill>
              <a:srgbClr val="4066AA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600" dirty="0"/>
                <a:t>  </a:t>
              </a:r>
              <a:endParaRPr lang="en-US" sz="1600" dirty="0"/>
            </a:p>
          </p:txBody>
        </p:sp>
      </p:grpSp>
      <p:sp>
        <p:nvSpPr>
          <p:cNvPr id="30" name="Round Same Side Corner Rectangle 29"/>
          <p:cNvSpPr/>
          <p:nvPr/>
        </p:nvSpPr>
        <p:spPr bwMode="auto">
          <a:xfrm rot="5400000">
            <a:off x="4777581" y="640877"/>
            <a:ext cx="568325" cy="8316912"/>
          </a:xfrm>
          <a:prstGeom prst="round2SameRect">
            <a:avLst/>
          </a:prstGeom>
          <a:solidFill>
            <a:srgbClr val="4066A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 Same Side Corner Rectangle 14"/>
          <p:cNvSpPr/>
          <p:nvPr/>
        </p:nvSpPr>
        <p:spPr bwMode="auto">
          <a:xfrm>
            <a:off x="903288" y="4542158"/>
            <a:ext cx="8289925" cy="514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2" tIns="10160" rIns="10160" bIns="10160" spcCol="1270" anchor="ctr"/>
          <a:lstStyle/>
          <a:p>
            <a:pPr marL="0" lvl="2" defTabSz="711200">
              <a:lnSpc>
                <a:spcPct val="90000"/>
              </a:lnSpc>
              <a:spcAft>
                <a:spcPts val="1800"/>
              </a:spcAft>
              <a:buClr>
                <a:srgbClr val="97989A"/>
              </a:buClr>
              <a:tabLst>
                <a:tab pos="228600" algn="l"/>
                <a:tab pos="571500" algn="l"/>
              </a:tabLst>
              <a:defRPr/>
            </a:pPr>
            <a:r>
              <a:rPr lang="ru-RU" sz="1400" dirty="0">
                <a:solidFill>
                  <a:srgbClr val="FFFFFF"/>
                </a:solidFill>
                <a:cs typeface="Arial" charset="0"/>
              </a:rPr>
              <a:t>Подобряване на административния капацитет чрез реализиране на организационни мерки, целящи по-нататъшното му развитие </a:t>
            </a:r>
          </a:p>
        </p:txBody>
      </p:sp>
      <p:grpSp>
        <p:nvGrpSpPr>
          <p:cNvPr id="32" name="Group 8"/>
          <p:cNvGrpSpPr>
            <a:grpSpLocks/>
          </p:cNvGrpSpPr>
          <p:nvPr/>
        </p:nvGrpSpPr>
        <p:grpSpPr bwMode="auto">
          <a:xfrm>
            <a:off x="292100" y="5297490"/>
            <a:ext cx="611188" cy="873125"/>
            <a:chOff x="0" y="1551808"/>
            <a:chExt cx="611586" cy="873694"/>
          </a:xfrm>
        </p:grpSpPr>
        <p:sp>
          <p:nvSpPr>
            <p:cNvPr id="33" name="Chevron 32"/>
            <p:cNvSpPr/>
            <p:nvPr/>
          </p:nvSpPr>
          <p:spPr>
            <a:xfrm rot="5400000">
              <a:off x="-131055" y="1682863"/>
              <a:ext cx="873694" cy="611586"/>
            </a:xfrm>
            <a:prstGeom prst="chevron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3313981"/>
                <a:satOff val="0"/>
                <a:lumOff val="-33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12"/>
            <p:cNvSpPr/>
            <p:nvPr/>
          </p:nvSpPr>
          <p:spPr>
            <a:xfrm>
              <a:off x="0" y="1858395"/>
              <a:ext cx="611586" cy="260520"/>
            </a:xfrm>
            <a:prstGeom prst="rect">
              <a:avLst/>
            </a:prstGeom>
            <a:solidFill>
              <a:srgbClr val="00338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1600" dirty="0"/>
                <a:t>  </a:t>
              </a:r>
              <a:endParaRPr lang="en-US" sz="1600" dirty="0"/>
            </a:p>
          </p:txBody>
        </p:sp>
      </p:grpSp>
      <p:sp>
        <p:nvSpPr>
          <p:cNvPr id="35" name="Round Same Side Corner Rectangle 34"/>
          <p:cNvSpPr/>
          <p:nvPr/>
        </p:nvSpPr>
        <p:spPr bwMode="auto">
          <a:xfrm rot="5400000">
            <a:off x="4777581" y="1423196"/>
            <a:ext cx="568325" cy="8316912"/>
          </a:xfrm>
          <a:prstGeom prst="round2SameRect">
            <a:avLst/>
          </a:prstGeom>
          <a:solidFill>
            <a:srgbClr val="4066A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 Same Side Corner Rectangle 14"/>
          <p:cNvSpPr/>
          <p:nvPr/>
        </p:nvSpPr>
        <p:spPr bwMode="auto">
          <a:xfrm>
            <a:off x="903288" y="5324477"/>
            <a:ext cx="8289925" cy="514350"/>
          </a:xfrm>
          <a:prstGeom prst="rect">
            <a:avLst/>
          </a:prstGeom>
          <a:solidFill>
            <a:srgbClr val="00338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2" tIns="10160" rIns="10160" bIns="10160" spcCol="1270" anchor="ctr"/>
          <a:lstStyle/>
          <a:p>
            <a:pPr marL="0" lvl="2" defTabSz="711200" fontAlgn="auto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97989A"/>
              </a:buClr>
              <a:tabLst>
                <a:tab pos="228600" algn="l"/>
                <a:tab pos="571500" algn="l"/>
              </a:tabLst>
              <a:defRPr/>
            </a:pPr>
            <a:r>
              <a:rPr lang="ru-RU" sz="1400" dirty="0">
                <a:solidFill>
                  <a:srgbClr val="FFFFFF"/>
                </a:solidFill>
                <a:cs typeface="Arial" charset="0"/>
              </a:rPr>
              <a:t>По-ефективно управление на ресурсите чрез намаляване на броя на общата </a:t>
            </a:r>
            <a:r>
              <a:rPr lang="ru-RU" sz="1400" dirty="0" smtClean="0">
                <a:solidFill>
                  <a:srgbClr val="FFFFFF"/>
                </a:solidFill>
                <a:cs typeface="Arial" charset="0"/>
              </a:rPr>
              <a:t>администрация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Мерки за изпълнение на </a:t>
            </a:r>
            <a:r>
              <a:rPr lang="bg-BG" dirty="0" smtClean="0"/>
              <a:t>модела </a:t>
            </a:r>
            <a:r>
              <a:rPr lang="bg-BG" dirty="0"/>
              <a:t>за организационно оптимизиране</a:t>
            </a: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1206500" y="2459038"/>
            <a:ext cx="10096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de-DE" sz="1400">
                <a:solidFill>
                  <a:schemeClr val="bg1"/>
                </a:solidFill>
                <a:latin typeface="Arial" charset="0"/>
                <a:cs typeface="Arial" charset="0"/>
              </a:rPr>
              <a:t>Placeholder for text</a:t>
            </a:r>
          </a:p>
        </p:txBody>
      </p:sp>
      <p:grpSp>
        <p:nvGrpSpPr>
          <p:cNvPr id="13" name="Group 17"/>
          <p:cNvGrpSpPr/>
          <p:nvPr/>
        </p:nvGrpSpPr>
        <p:grpSpPr>
          <a:xfrm>
            <a:off x="4055792" y="3040892"/>
            <a:ext cx="1593415" cy="1593415"/>
            <a:chOff x="4156292" y="2659892"/>
            <a:chExt cx="1593415" cy="1593415"/>
          </a:xfrm>
        </p:grpSpPr>
        <p:sp>
          <p:nvSpPr>
            <p:cNvPr id="14" name="Oval 56"/>
            <p:cNvSpPr>
              <a:spLocks noChangeAspect="1" noChangeArrowheads="1"/>
            </p:cNvSpPr>
            <p:nvPr/>
          </p:nvSpPr>
          <p:spPr bwMode="gray">
            <a:xfrm>
              <a:off x="4156292" y="2659892"/>
              <a:ext cx="1593415" cy="1593415"/>
            </a:xfrm>
            <a:prstGeom prst="ellipse">
              <a:avLst/>
            </a:prstGeom>
            <a:solidFill>
              <a:srgbClr val="00338D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90000" tIns="90000" rIns="72000" bIns="90000" anchor="ctr"/>
            <a:lstStyle/>
            <a:p>
              <a:endParaRPr lang="en-US" dirty="0"/>
            </a:p>
          </p:txBody>
        </p:sp>
        <p:sp>
          <p:nvSpPr>
            <p:cNvPr id="15" name="Rectangle 58"/>
            <p:cNvSpPr>
              <a:spLocks noChangeArrowheads="1"/>
            </p:cNvSpPr>
            <p:nvPr/>
          </p:nvSpPr>
          <p:spPr bwMode="gray">
            <a:xfrm>
              <a:off x="4248150" y="3048000"/>
              <a:ext cx="1390650" cy="566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endParaRPr lang="bg-BG" sz="1400" b="1" dirty="0" smtClean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algn="ctr" eaLnBrk="0" hangingPunct="0">
                <a:spcBef>
                  <a:spcPct val="20000"/>
                </a:spcBef>
              </a:pPr>
              <a:r>
                <a:rPr lang="bg-BG" sz="14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Модел</a:t>
              </a:r>
              <a:endParaRPr lang="de-DE" sz="1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Freeform 4"/>
          <p:cNvSpPr>
            <a:spLocks/>
          </p:cNvSpPr>
          <p:nvPr/>
        </p:nvSpPr>
        <p:spPr bwMode="gray">
          <a:xfrm>
            <a:off x="2689064" y="1371600"/>
            <a:ext cx="2106087" cy="1977546"/>
          </a:xfrm>
          <a:custGeom>
            <a:avLst/>
            <a:gdLst/>
            <a:ahLst/>
            <a:cxnLst>
              <a:cxn ang="0">
                <a:pos x="228" y="184"/>
              </a:cxn>
              <a:cxn ang="0">
                <a:pos x="250" y="181"/>
              </a:cxn>
              <a:cxn ang="0">
                <a:pos x="250" y="0"/>
              </a:cxn>
              <a:cxn ang="0">
                <a:pos x="0" y="153"/>
              </a:cxn>
              <a:cxn ang="0">
                <a:pos x="160" y="235"/>
              </a:cxn>
              <a:cxn ang="0">
                <a:pos x="228" y="184"/>
              </a:cxn>
            </a:cxnLst>
            <a:rect l="0" t="0" r="r" b="b"/>
            <a:pathLst>
              <a:path w="250" h="235">
                <a:moveTo>
                  <a:pt x="228" y="184"/>
                </a:moveTo>
                <a:cubicBezTo>
                  <a:pt x="235" y="182"/>
                  <a:pt x="243" y="181"/>
                  <a:pt x="250" y="181"/>
                </a:cubicBezTo>
                <a:cubicBezTo>
                  <a:pt x="250" y="0"/>
                  <a:pt x="250" y="0"/>
                  <a:pt x="250" y="0"/>
                </a:cubicBezTo>
                <a:cubicBezTo>
                  <a:pt x="142" y="3"/>
                  <a:pt x="48" y="64"/>
                  <a:pt x="0" y="15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75" y="210"/>
                  <a:pt x="199" y="192"/>
                  <a:pt x="228" y="184"/>
                </a:cubicBezTo>
                <a:close/>
              </a:path>
            </a:pathLst>
          </a:custGeom>
          <a:solidFill>
            <a:srgbClr val="BFCCE3"/>
          </a:solidFill>
          <a:ln w="31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4911826" y="1371600"/>
            <a:ext cx="2262313" cy="2113996"/>
          </a:xfrm>
          <a:custGeom>
            <a:avLst/>
            <a:gdLst/>
            <a:ahLst/>
            <a:cxnLst>
              <a:cxn ang="0">
                <a:pos x="98" y="251"/>
              </a:cxn>
              <a:cxn ang="0">
                <a:pos x="269" y="196"/>
              </a:cxn>
              <a:cxn ang="0">
                <a:pos x="0" y="0"/>
              </a:cxn>
              <a:cxn ang="0">
                <a:pos x="0" y="181"/>
              </a:cxn>
              <a:cxn ang="0">
                <a:pos x="49" y="196"/>
              </a:cxn>
              <a:cxn ang="0">
                <a:pos x="98" y="251"/>
              </a:cxn>
            </a:cxnLst>
            <a:rect l="0" t="0" r="r" b="b"/>
            <a:pathLst>
              <a:path w="269" h="251">
                <a:moveTo>
                  <a:pt x="98" y="251"/>
                </a:moveTo>
                <a:cubicBezTo>
                  <a:pt x="269" y="196"/>
                  <a:pt x="269" y="196"/>
                  <a:pt x="269" y="196"/>
                </a:cubicBezTo>
                <a:cubicBezTo>
                  <a:pt x="230" y="84"/>
                  <a:pt x="125" y="3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7" y="182"/>
                  <a:pt x="34" y="187"/>
                  <a:pt x="49" y="196"/>
                </a:cubicBezTo>
                <a:cubicBezTo>
                  <a:pt x="72" y="208"/>
                  <a:pt x="88" y="228"/>
                  <a:pt x="98" y="251"/>
                </a:cubicBezTo>
                <a:close/>
              </a:path>
            </a:pathLst>
          </a:custGeom>
          <a:solidFill>
            <a:srgbClr val="BFCCE3"/>
          </a:solidFill>
          <a:ln w="31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>
            <a:off x="2386500" y="2767748"/>
            <a:ext cx="1862848" cy="3031576"/>
          </a:xfrm>
          <a:custGeom>
            <a:avLst/>
            <a:gdLst/>
            <a:ahLst/>
            <a:cxnLst>
              <a:cxn ang="0">
                <a:pos x="190" y="82"/>
              </a:cxn>
              <a:cxn ang="0">
                <a:pos x="29" y="0"/>
              </a:cxn>
              <a:cxn ang="0">
                <a:pos x="0" y="127"/>
              </a:cxn>
              <a:cxn ang="0">
                <a:pos x="115" y="360"/>
              </a:cxn>
              <a:cxn ang="0">
                <a:pos x="221" y="214"/>
              </a:cxn>
              <a:cxn ang="0">
                <a:pos x="190" y="82"/>
              </a:cxn>
            </a:cxnLst>
            <a:rect l="0" t="0" r="r" b="b"/>
            <a:pathLst>
              <a:path w="221" h="360">
                <a:moveTo>
                  <a:pt x="190" y="82"/>
                </a:moveTo>
                <a:cubicBezTo>
                  <a:pt x="29" y="0"/>
                  <a:pt x="29" y="0"/>
                  <a:pt x="29" y="0"/>
                </a:cubicBezTo>
                <a:cubicBezTo>
                  <a:pt x="10" y="39"/>
                  <a:pt x="0" y="82"/>
                  <a:pt x="0" y="127"/>
                </a:cubicBezTo>
                <a:cubicBezTo>
                  <a:pt x="0" y="222"/>
                  <a:pt x="45" y="306"/>
                  <a:pt x="115" y="360"/>
                </a:cubicBezTo>
                <a:cubicBezTo>
                  <a:pt x="221" y="214"/>
                  <a:pt x="221" y="214"/>
                  <a:pt x="221" y="214"/>
                </a:cubicBezTo>
                <a:cubicBezTo>
                  <a:pt x="183" y="182"/>
                  <a:pt x="170" y="128"/>
                  <a:pt x="190" y="82"/>
                </a:cubicBezTo>
                <a:close/>
              </a:path>
            </a:pathLst>
          </a:custGeom>
          <a:solidFill>
            <a:srgbClr val="BFCCE3"/>
          </a:solidFill>
          <a:ln w="31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>
            <a:off x="5459607" y="3131616"/>
            <a:ext cx="1858893" cy="2667709"/>
          </a:xfrm>
          <a:custGeom>
            <a:avLst/>
            <a:gdLst/>
            <a:ahLst/>
            <a:cxnLst>
              <a:cxn ang="0">
                <a:pos x="209" y="0"/>
              </a:cxn>
              <a:cxn ang="0">
                <a:pos x="37" y="56"/>
              </a:cxn>
              <a:cxn ang="0">
                <a:pos x="26" y="141"/>
              </a:cxn>
              <a:cxn ang="0">
                <a:pos x="0" y="171"/>
              </a:cxn>
              <a:cxn ang="0">
                <a:pos x="106" y="317"/>
              </a:cxn>
              <a:cxn ang="0">
                <a:pos x="221" y="84"/>
              </a:cxn>
              <a:cxn ang="0">
                <a:pos x="209" y="0"/>
              </a:cxn>
            </a:cxnLst>
            <a:rect l="0" t="0" r="r" b="b"/>
            <a:pathLst>
              <a:path w="221" h="317">
                <a:moveTo>
                  <a:pt x="209" y="0"/>
                </a:moveTo>
                <a:cubicBezTo>
                  <a:pt x="37" y="56"/>
                  <a:pt x="37" y="56"/>
                  <a:pt x="37" y="56"/>
                </a:cubicBezTo>
                <a:cubicBezTo>
                  <a:pt x="45" y="85"/>
                  <a:pt x="41" y="115"/>
                  <a:pt x="26" y="141"/>
                </a:cubicBezTo>
                <a:cubicBezTo>
                  <a:pt x="19" y="152"/>
                  <a:pt x="10" y="162"/>
                  <a:pt x="0" y="171"/>
                </a:cubicBezTo>
                <a:cubicBezTo>
                  <a:pt x="106" y="317"/>
                  <a:pt x="106" y="317"/>
                  <a:pt x="106" y="317"/>
                </a:cubicBezTo>
                <a:cubicBezTo>
                  <a:pt x="176" y="263"/>
                  <a:pt x="221" y="179"/>
                  <a:pt x="221" y="84"/>
                </a:cubicBezTo>
                <a:cubicBezTo>
                  <a:pt x="221" y="55"/>
                  <a:pt x="217" y="27"/>
                  <a:pt x="209" y="0"/>
                </a:cubicBezTo>
                <a:close/>
              </a:path>
            </a:pathLst>
          </a:custGeom>
          <a:solidFill>
            <a:srgbClr val="BFCCE3"/>
          </a:solidFill>
          <a:ln w="31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gray">
          <a:xfrm>
            <a:off x="3454375" y="4636528"/>
            <a:ext cx="2804160" cy="1667072"/>
          </a:xfrm>
          <a:custGeom>
            <a:avLst/>
            <a:gdLst/>
            <a:ahLst/>
            <a:cxnLst>
              <a:cxn ang="0">
                <a:pos x="110" y="3"/>
              </a:cxn>
              <a:cxn ang="0">
                <a:pos x="106" y="0"/>
              </a:cxn>
              <a:cxn ang="0">
                <a:pos x="0" y="146"/>
              </a:cxn>
              <a:cxn ang="0">
                <a:pos x="166" y="198"/>
              </a:cxn>
              <a:cxn ang="0">
                <a:pos x="333" y="146"/>
              </a:cxn>
              <a:cxn ang="0">
                <a:pos x="227" y="0"/>
              </a:cxn>
              <a:cxn ang="0">
                <a:pos x="195" y="14"/>
              </a:cxn>
              <a:cxn ang="0">
                <a:pos x="110" y="3"/>
              </a:cxn>
            </a:cxnLst>
            <a:rect l="0" t="0" r="r" b="b"/>
            <a:pathLst>
              <a:path w="333" h="198">
                <a:moveTo>
                  <a:pt x="110" y="3"/>
                </a:moveTo>
                <a:cubicBezTo>
                  <a:pt x="108" y="2"/>
                  <a:pt x="107" y="1"/>
                  <a:pt x="106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47" y="179"/>
                  <a:pt x="104" y="198"/>
                  <a:pt x="166" y="198"/>
                </a:cubicBezTo>
                <a:cubicBezTo>
                  <a:pt x="228" y="198"/>
                  <a:pt x="285" y="179"/>
                  <a:pt x="333" y="146"/>
                </a:cubicBezTo>
                <a:cubicBezTo>
                  <a:pt x="227" y="0"/>
                  <a:pt x="227" y="0"/>
                  <a:pt x="227" y="0"/>
                </a:cubicBezTo>
                <a:cubicBezTo>
                  <a:pt x="217" y="6"/>
                  <a:pt x="207" y="11"/>
                  <a:pt x="195" y="14"/>
                </a:cubicBezTo>
                <a:cubicBezTo>
                  <a:pt x="166" y="22"/>
                  <a:pt x="136" y="18"/>
                  <a:pt x="110" y="3"/>
                </a:cubicBezTo>
                <a:close/>
              </a:path>
            </a:pathLst>
          </a:custGeom>
          <a:solidFill>
            <a:srgbClr val="BFCCE3"/>
          </a:solidFill>
          <a:ln w="31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/>
            <a:endParaRPr lang="bg-BG" sz="1600" b="1" dirty="0" smtClean="0">
              <a:solidFill>
                <a:schemeClr val="accent4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4928700" y="2057400"/>
            <a:ext cx="190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indent="0">
              <a:spcBef>
                <a:spcPts val="700"/>
              </a:spcBef>
              <a:spcAft>
                <a:spcPts val="700"/>
              </a:spcAft>
              <a:buNone/>
              <a:defRPr/>
            </a:pPr>
            <a:r>
              <a:rPr lang="ru-RU" sz="1400" b="1" dirty="0">
                <a:solidFill>
                  <a:srgbClr val="00338D"/>
                </a:solidFill>
              </a:rPr>
              <a:t>Организационна структура и функции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5943600" y="3617893"/>
            <a:ext cx="15251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bg-BG" sz="1400" b="1" dirty="0">
                <a:solidFill>
                  <a:srgbClr val="00338D"/>
                </a:solidFill>
                <a:latin typeface="Arial" charset="0"/>
                <a:cs typeface="Arial" charset="0"/>
              </a:rPr>
              <a:t>Основни работни процеси</a:t>
            </a:r>
            <a:endParaRPr lang="de-DE" sz="1400" b="1" dirty="0">
              <a:solidFill>
                <a:srgbClr val="00338D"/>
              </a:solidFill>
              <a:latin typeface="Arial" charset="0"/>
              <a:cs typeface="Arial" charset="0"/>
            </a:endParaRPr>
          </a:p>
          <a:p>
            <a:pPr marL="0" lvl="2" indent="0">
              <a:buClrTx/>
              <a:buNone/>
            </a:pPr>
            <a:endParaRPr lang="ru-RU" sz="1400" b="1" dirty="0">
              <a:solidFill>
                <a:srgbClr val="00338D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2362200" y="3620869"/>
            <a:ext cx="161519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indent="0">
              <a:buClrTx/>
              <a:buNone/>
            </a:pPr>
            <a:r>
              <a:rPr lang="ru-RU" sz="1200" b="1" dirty="0" smtClean="0">
                <a:solidFill>
                  <a:srgbClr val="00338D"/>
                </a:solidFill>
              </a:rPr>
              <a:t>Информационни и комуникационни технологии</a:t>
            </a:r>
            <a:endParaRPr lang="ru-RU" sz="1200" b="1" dirty="0">
              <a:solidFill>
                <a:srgbClr val="00338D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gray">
          <a:xfrm>
            <a:off x="2971800" y="2057400"/>
            <a:ext cx="182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bg-BG" sz="1400" b="1" dirty="0" smtClean="0">
                <a:solidFill>
                  <a:srgbClr val="00338D"/>
                </a:solidFill>
                <a:latin typeface="Arial" charset="0"/>
                <a:cs typeface="Arial" charset="0"/>
              </a:rPr>
              <a:t>Стратегическо управление</a:t>
            </a:r>
            <a:endParaRPr lang="de-DE" sz="1400" b="1" dirty="0">
              <a:solidFill>
                <a:srgbClr val="00338D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gray">
          <a:xfrm>
            <a:off x="4343400" y="5117068"/>
            <a:ext cx="1600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indent="0">
              <a:buClrTx/>
              <a:buNone/>
            </a:pPr>
            <a:r>
              <a:rPr lang="ru-RU" sz="1400" b="1" dirty="0">
                <a:solidFill>
                  <a:srgbClr val="00338D"/>
                </a:solidFill>
              </a:rPr>
              <a:t>Човешки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26512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483" y="116632"/>
            <a:ext cx="5671117" cy="792088"/>
          </a:xfrm>
        </p:spPr>
        <p:txBody>
          <a:bodyPr/>
          <a:lstStyle/>
          <a:p>
            <a:r>
              <a:rPr lang="bg-BG" dirty="0" smtClean="0"/>
              <a:t>Предизвикателства </a:t>
            </a:r>
            <a:br>
              <a:rPr lang="bg-BG" dirty="0" smtClean="0"/>
            </a:br>
            <a:r>
              <a:rPr lang="bg-BG" dirty="0" smtClean="0"/>
              <a:t>Управление </a:t>
            </a:r>
            <a:r>
              <a:rPr lang="bg-BG" dirty="0"/>
              <a:t>на промяната</a:t>
            </a:r>
            <a:br>
              <a:rPr lang="bg-BG" dirty="0"/>
            </a:br>
            <a:endParaRPr lang="en-GB" sz="1183" dirty="0"/>
          </a:p>
        </p:txBody>
      </p:sp>
      <p:sp>
        <p:nvSpPr>
          <p:cNvPr id="4" name="TextBox 3"/>
          <p:cNvSpPr txBox="1"/>
          <p:nvPr/>
        </p:nvSpPr>
        <p:spPr>
          <a:xfrm>
            <a:off x="364932" y="1398164"/>
            <a:ext cx="4892867" cy="383397"/>
          </a:xfrm>
          <a:prstGeom prst="rect">
            <a:avLst/>
          </a:prstGeom>
          <a:noFill/>
        </p:spPr>
        <p:txBody>
          <a:bodyPr wrap="none" lIns="53245" tIns="53245" rIns="53245" bIns="53245" rtlCol="0">
            <a:noAutofit/>
          </a:bodyPr>
          <a:lstStyle/>
          <a:p>
            <a:r>
              <a:rPr lang="bg-BG" sz="1577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itchFamily="34" charset="0"/>
              </a:rPr>
              <a:t>Управлението на промяната включва:</a:t>
            </a:r>
            <a:endParaRPr lang="en-GB" sz="1774" b="1" dirty="0">
              <a:solidFill>
                <a:srgbClr val="00338D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en-GB" sz="157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25232" y="4306708"/>
            <a:ext cx="2043707" cy="1935805"/>
          </a:xfrm>
          <a:prstGeom prst="ellipse">
            <a:avLst/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6866" y="3465663"/>
            <a:ext cx="1975248" cy="66249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86" dirty="0" smtClean="0">
                <a:solidFill>
                  <a:srgbClr val="808080"/>
                </a:solidFill>
                <a:latin typeface="Arial" panose="020B0604020202020204" pitchFamily="34" charset="0"/>
                <a:cs typeface="Arial" pitchFamily="34" charset="0"/>
              </a:rPr>
              <a:t>Привеждане на визията за промяна в реални стъпки, които да бъдат приложени от заинтересованите страни.</a:t>
            </a:r>
            <a:endParaRPr lang="en-GB" sz="986" dirty="0">
              <a:solidFill>
                <a:srgbClr val="80808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9149" y="3465663"/>
            <a:ext cx="1975248" cy="66249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86" dirty="0" smtClean="0">
                <a:solidFill>
                  <a:srgbClr val="808080"/>
                </a:solidFill>
                <a:latin typeface="Arial" panose="020B0604020202020204" pitchFamily="34" charset="0"/>
                <a:cs typeface="Arial" pitchFamily="34" charset="0"/>
              </a:rPr>
              <a:t>Семинари, обучения, организационно оптимизиране, комуникации, лидерство, учене в движение.</a:t>
            </a:r>
            <a:endParaRPr lang="en-GB" sz="986" dirty="0">
              <a:solidFill>
                <a:srgbClr val="80808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39194" y="3465663"/>
            <a:ext cx="1976343" cy="66249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86" dirty="0" smtClean="0">
                <a:solidFill>
                  <a:srgbClr val="808080"/>
                </a:solidFill>
                <a:latin typeface="Arial" panose="020B0604020202020204" pitchFamily="34" charset="0"/>
                <a:cs typeface="Arial" pitchFamily="34" charset="0"/>
              </a:rPr>
              <a:t>Мерки и индикатори за изпълнение</a:t>
            </a:r>
            <a:r>
              <a:rPr lang="bg-BG" sz="986" dirty="0">
                <a:solidFill>
                  <a:srgbClr val="80808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GB" sz="986" dirty="0">
              <a:solidFill>
                <a:srgbClr val="80808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3" name="Group 254"/>
          <p:cNvGrpSpPr/>
          <p:nvPr/>
        </p:nvGrpSpPr>
        <p:grpSpPr>
          <a:xfrm>
            <a:off x="3150344" y="4950273"/>
            <a:ext cx="1011587" cy="1109306"/>
            <a:chOff x="1503363" y="3854451"/>
            <a:chExt cx="588962" cy="504825"/>
          </a:xfrm>
          <a:solidFill>
            <a:schemeClr val="bg1"/>
          </a:solidFill>
        </p:grpSpPr>
        <p:sp>
          <p:nvSpPr>
            <p:cNvPr id="21" name="Freeform 118"/>
            <p:cNvSpPr>
              <a:spLocks noEditPoints="1"/>
            </p:cNvSpPr>
            <p:nvPr/>
          </p:nvSpPr>
          <p:spPr bwMode="auto">
            <a:xfrm>
              <a:off x="1503363" y="3978276"/>
              <a:ext cx="373062" cy="381000"/>
            </a:xfrm>
            <a:custGeom>
              <a:avLst/>
              <a:gdLst/>
              <a:ahLst/>
              <a:cxnLst>
                <a:cxn ang="0">
                  <a:pos x="1140" y="731"/>
                </a:cxn>
                <a:cxn ang="0">
                  <a:pos x="1140" y="431"/>
                </a:cxn>
                <a:cxn ang="0">
                  <a:pos x="1026" y="431"/>
                </a:cxn>
                <a:cxn ang="0">
                  <a:pos x="996" y="358"/>
                </a:cxn>
                <a:cxn ang="0">
                  <a:pos x="1077" y="276"/>
                </a:cxn>
                <a:cxn ang="0">
                  <a:pos x="869" y="64"/>
                </a:cxn>
                <a:cxn ang="0">
                  <a:pos x="788" y="147"/>
                </a:cxn>
                <a:cxn ang="0">
                  <a:pos x="717" y="116"/>
                </a:cxn>
                <a:cxn ang="0">
                  <a:pos x="717" y="0"/>
                </a:cxn>
                <a:cxn ang="0">
                  <a:pos x="423" y="0"/>
                </a:cxn>
                <a:cxn ang="0">
                  <a:pos x="423" y="116"/>
                </a:cxn>
                <a:cxn ang="0">
                  <a:pos x="351" y="147"/>
                </a:cxn>
                <a:cxn ang="0">
                  <a:pos x="271" y="64"/>
                </a:cxn>
                <a:cxn ang="0">
                  <a:pos x="63" y="276"/>
                </a:cxn>
                <a:cxn ang="0">
                  <a:pos x="144" y="358"/>
                </a:cxn>
                <a:cxn ang="0">
                  <a:pos x="114" y="431"/>
                </a:cxn>
                <a:cxn ang="0">
                  <a:pos x="0" y="431"/>
                </a:cxn>
                <a:cxn ang="0">
                  <a:pos x="0" y="731"/>
                </a:cxn>
                <a:cxn ang="0">
                  <a:pos x="114" y="731"/>
                </a:cxn>
                <a:cxn ang="0">
                  <a:pos x="144" y="804"/>
                </a:cxn>
                <a:cxn ang="0">
                  <a:pos x="63" y="886"/>
                </a:cxn>
                <a:cxn ang="0">
                  <a:pos x="271" y="1098"/>
                </a:cxn>
                <a:cxn ang="0">
                  <a:pos x="351" y="1016"/>
                </a:cxn>
                <a:cxn ang="0">
                  <a:pos x="423" y="1046"/>
                </a:cxn>
                <a:cxn ang="0">
                  <a:pos x="423" y="1162"/>
                </a:cxn>
                <a:cxn ang="0">
                  <a:pos x="717" y="1162"/>
                </a:cxn>
                <a:cxn ang="0">
                  <a:pos x="717" y="1046"/>
                </a:cxn>
                <a:cxn ang="0">
                  <a:pos x="788" y="1016"/>
                </a:cxn>
                <a:cxn ang="0">
                  <a:pos x="869" y="1098"/>
                </a:cxn>
                <a:cxn ang="0">
                  <a:pos x="1077" y="886"/>
                </a:cxn>
                <a:cxn ang="0">
                  <a:pos x="996" y="804"/>
                </a:cxn>
                <a:cxn ang="0">
                  <a:pos x="1026" y="731"/>
                </a:cxn>
                <a:cxn ang="0">
                  <a:pos x="1140" y="731"/>
                </a:cxn>
                <a:cxn ang="0">
                  <a:pos x="570" y="925"/>
                </a:cxn>
                <a:cxn ang="0">
                  <a:pos x="233" y="581"/>
                </a:cxn>
                <a:cxn ang="0">
                  <a:pos x="570" y="237"/>
                </a:cxn>
                <a:cxn ang="0">
                  <a:pos x="907" y="581"/>
                </a:cxn>
                <a:cxn ang="0">
                  <a:pos x="570" y="925"/>
                </a:cxn>
              </a:cxnLst>
              <a:rect l="0" t="0" r="r" b="b"/>
              <a:pathLst>
                <a:path w="1140" h="1162">
                  <a:moveTo>
                    <a:pt x="1140" y="731"/>
                  </a:moveTo>
                  <a:cubicBezTo>
                    <a:pt x="1140" y="431"/>
                    <a:pt x="1140" y="431"/>
                    <a:pt x="1140" y="431"/>
                  </a:cubicBezTo>
                  <a:cubicBezTo>
                    <a:pt x="1026" y="431"/>
                    <a:pt x="1026" y="431"/>
                    <a:pt x="1026" y="431"/>
                  </a:cubicBezTo>
                  <a:cubicBezTo>
                    <a:pt x="1018" y="406"/>
                    <a:pt x="1008" y="382"/>
                    <a:pt x="996" y="358"/>
                  </a:cubicBezTo>
                  <a:cubicBezTo>
                    <a:pt x="1077" y="276"/>
                    <a:pt x="1077" y="276"/>
                    <a:pt x="1077" y="276"/>
                  </a:cubicBezTo>
                  <a:cubicBezTo>
                    <a:pt x="869" y="64"/>
                    <a:pt x="869" y="64"/>
                    <a:pt x="869" y="64"/>
                  </a:cubicBezTo>
                  <a:cubicBezTo>
                    <a:pt x="788" y="147"/>
                    <a:pt x="788" y="147"/>
                    <a:pt x="788" y="147"/>
                  </a:cubicBezTo>
                  <a:cubicBezTo>
                    <a:pt x="766" y="135"/>
                    <a:pt x="742" y="124"/>
                    <a:pt x="717" y="116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23" y="116"/>
                    <a:pt x="423" y="116"/>
                    <a:pt x="423" y="116"/>
                  </a:cubicBezTo>
                  <a:cubicBezTo>
                    <a:pt x="398" y="124"/>
                    <a:pt x="374" y="135"/>
                    <a:pt x="351" y="147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144" y="358"/>
                    <a:pt x="144" y="358"/>
                    <a:pt x="144" y="358"/>
                  </a:cubicBezTo>
                  <a:cubicBezTo>
                    <a:pt x="132" y="382"/>
                    <a:pt x="122" y="406"/>
                    <a:pt x="114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114" y="731"/>
                    <a:pt x="114" y="731"/>
                    <a:pt x="114" y="731"/>
                  </a:cubicBezTo>
                  <a:cubicBezTo>
                    <a:pt x="122" y="756"/>
                    <a:pt x="132" y="781"/>
                    <a:pt x="144" y="804"/>
                  </a:cubicBezTo>
                  <a:cubicBezTo>
                    <a:pt x="63" y="886"/>
                    <a:pt x="63" y="886"/>
                    <a:pt x="63" y="886"/>
                  </a:cubicBezTo>
                  <a:cubicBezTo>
                    <a:pt x="271" y="1098"/>
                    <a:pt x="271" y="1098"/>
                    <a:pt x="271" y="1098"/>
                  </a:cubicBezTo>
                  <a:cubicBezTo>
                    <a:pt x="351" y="1016"/>
                    <a:pt x="351" y="1016"/>
                    <a:pt x="351" y="1016"/>
                  </a:cubicBezTo>
                  <a:cubicBezTo>
                    <a:pt x="374" y="1028"/>
                    <a:pt x="398" y="1038"/>
                    <a:pt x="423" y="1046"/>
                  </a:cubicBezTo>
                  <a:cubicBezTo>
                    <a:pt x="423" y="1162"/>
                    <a:pt x="423" y="1162"/>
                    <a:pt x="423" y="1162"/>
                  </a:cubicBezTo>
                  <a:cubicBezTo>
                    <a:pt x="717" y="1162"/>
                    <a:pt x="717" y="1162"/>
                    <a:pt x="717" y="1162"/>
                  </a:cubicBezTo>
                  <a:cubicBezTo>
                    <a:pt x="717" y="1046"/>
                    <a:pt x="717" y="1046"/>
                    <a:pt x="717" y="1046"/>
                  </a:cubicBezTo>
                  <a:cubicBezTo>
                    <a:pt x="742" y="1038"/>
                    <a:pt x="766" y="1028"/>
                    <a:pt x="788" y="1016"/>
                  </a:cubicBezTo>
                  <a:cubicBezTo>
                    <a:pt x="869" y="1098"/>
                    <a:pt x="869" y="1098"/>
                    <a:pt x="869" y="1098"/>
                  </a:cubicBezTo>
                  <a:cubicBezTo>
                    <a:pt x="1077" y="886"/>
                    <a:pt x="1077" y="886"/>
                    <a:pt x="1077" y="886"/>
                  </a:cubicBezTo>
                  <a:cubicBezTo>
                    <a:pt x="996" y="804"/>
                    <a:pt x="996" y="804"/>
                    <a:pt x="996" y="804"/>
                  </a:cubicBezTo>
                  <a:cubicBezTo>
                    <a:pt x="1008" y="781"/>
                    <a:pt x="1018" y="756"/>
                    <a:pt x="1026" y="731"/>
                  </a:cubicBezTo>
                  <a:lnTo>
                    <a:pt x="1140" y="731"/>
                  </a:lnTo>
                  <a:close/>
                  <a:moveTo>
                    <a:pt x="570" y="925"/>
                  </a:moveTo>
                  <a:cubicBezTo>
                    <a:pt x="384" y="925"/>
                    <a:pt x="233" y="771"/>
                    <a:pt x="233" y="581"/>
                  </a:cubicBezTo>
                  <a:cubicBezTo>
                    <a:pt x="233" y="391"/>
                    <a:pt x="384" y="237"/>
                    <a:pt x="570" y="237"/>
                  </a:cubicBezTo>
                  <a:cubicBezTo>
                    <a:pt x="756" y="237"/>
                    <a:pt x="907" y="391"/>
                    <a:pt x="907" y="581"/>
                  </a:cubicBezTo>
                  <a:cubicBezTo>
                    <a:pt x="907" y="771"/>
                    <a:pt x="756" y="925"/>
                    <a:pt x="570" y="9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0161" tIns="45081" rIns="90161" bIns="45081" numCol="1" anchor="t" anchorCtr="0" compatLnSpc="1">
              <a:prstTxWarp prst="textNoShape">
                <a:avLst/>
              </a:prstTxWarp>
            </a:bodyPr>
            <a:lstStyle/>
            <a:p>
              <a:endParaRPr lang="en-GB" sz="13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19"/>
            <p:cNvSpPr>
              <a:spLocks noEditPoints="1"/>
            </p:cNvSpPr>
            <p:nvPr/>
          </p:nvSpPr>
          <p:spPr bwMode="auto">
            <a:xfrm>
              <a:off x="1846263" y="3854451"/>
              <a:ext cx="246062" cy="250825"/>
            </a:xfrm>
            <a:custGeom>
              <a:avLst/>
              <a:gdLst/>
              <a:ahLst/>
              <a:cxnLst>
                <a:cxn ang="0">
                  <a:pos x="750" y="481"/>
                </a:cxn>
                <a:cxn ang="0">
                  <a:pos x="750" y="284"/>
                </a:cxn>
                <a:cxn ang="0">
                  <a:pos x="675" y="284"/>
                </a:cxn>
                <a:cxn ang="0">
                  <a:pos x="656" y="236"/>
                </a:cxn>
                <a:cxn ang="0">
                  <a:pos x="709" y="182"/>
                </a:cxn>
                <a:cxn ang="0">
                  <a:pos x="572" y="42"/>
                </a:cxn>
                <a:cxn ang="0">
                  <a:pos x="519" y="96"/>
                </a:cxn>
                <a:cxn ang="0">
                  <a:pos x="472" y="76"/>
                </a:cxn>
                <a:cxn ang="0">
                  <a:pos x="472" y="0"/>
                </a:cxn>
                <a:cxn ang="0">
                  <a:pos x="279" y="0"/>
                </a:cxn>
                <a:cxn ang="0">
                  <a:pos x="279" y="76"/>
                </a:cxn>
                <a:cxn ang="0">
                  <a:pos x="232" y="96"/>
                </a:cxn>
                <a:cxn ang="0">
                  <a:pos x="179" y="42"/>
                </a:cxn>
                <a:cxn ang="0">
                  <a:pos x="42" y="182"/>
                </a:cxn>
                <a:cxn ang="0">
                  <a:pos x="95" y="236"/>
                </a:cxn>
                <a:cxn ang="0">
                  <a:pos x="75" y="284"/>
                </a:cxn>
                <a:cxn ang="0">
                  <a:pos x="0" y="284"/>
                </a:cxn>
                <a:cxn ang="0">
                  <a:pos x="0" y="481"/>
                </a:cxn>
                <a:cxn ang="0">
                  <a:pos x="75" y="481"/>
                </a:cxn>
                <a:cxn ang="0">
                  <a:pos x="95" y="529"/>
                </a:cxn>
                <a:cxn ang="0">
                  <a:pos x="42" y="583"/>
                </a:cxn>
                <a:cxn ang="0">
                  <a:pos x="179" y="722"/>
                </a:cxn>
                <a:cxn ang="0">
                  <a:pos x="232" y="668"/>
                </a:cxn>
                <a:cxn ang="0">
                  <a:pos x="279" y="688"/>
                </a:cxn>
                <a:cxn ang="0">
                  <a:pos x="279" y="765"/>
                </a:cxn>
                <a:cxn ang="0">
                  <a:pos x="472" y="765"/>
                </a:cxn>
                <a:cxn ang="0">
                  <a:pos x="472" y="688"/>
                </a:cxn>
                <a:cxn ang="0">
                  <a:pos x="519" y="668"/>
                </a:cxn>
                <a:cxn ang="0">
                  <a:pos x="572" y="722"/>
                </a:cxn>
                <a:cxn ang="0">
                  <a:pos x="709" y="583"/>
                </a:cxn>
                <a:cxn ang="0">
                  <a:pos x="656" y="529"/>
                </a:cxn>
                <a:cxn ang="0">
                  <a:pos x="675" y="481"/>
                </a:cxn>
                <a:cxn ang="0">
                  <a:pos x="750" y="481"/>
                </a:cxn>
                <a:cxn ang="0">
                  <a:pos x="375" y="624"/>
                </a:cxn>
                <a:cxn ang="0">
                  <a:pos x="139" y="382"/>
                </a:cxn>
                <a:cxn ang="0">
                  <a:pos x="375" y="141"/>
                </a:cxn>
                <a:cxn ang="0">
                  <a:pos x="612" y="382"/>
                </a:cxn>
                <a:cxn ang="0">
                  <a:pos x="375" y="624"/>
                </a:cxn>
              </a:cxnLst>
              <a:rect l="0" t="0" r="r" b="b"/>
              <a:pathLst>
                <a:path w="750" h="765">
                  <a:moveTo>
                    <a:pt x="750" y="481"/>
                  </a:moveTo>
                  <a:cubicBezTo>
                    <a:pt x="750" y="284"/>
                    <a:pt x="750" y="284"/>
                    <a:pt x="750" y="284"/>
                  </a:cubicBezTo>
                  <a:cubicBezTo>
                    <a:pt x="675" y="284"/>
                    <a:pt x="675" y="284"/>
                    <a:pt x="675" y="284"/>
                  </a:cubicBezTo>
                  <a:cubicBezTo>
                    <a:pt x="670" y="267"/>
                    <a:pt x="663" y="251"/>
                    <a:pt x="656" y="236"/>
                  </a:cubicBezTo>
                  <a:cubicBezTo>
                    <a:pt x="709" y="182"/>
                    <a:pt x="709" y="182"/>
                    <a:pt x="709" y="182"/>
                  </a:cubicBezTo>
                  <a:cubicBezTo>
                    <a:pt x="572" y="42"/>
                    <a:pt x="572" y="42"/>
                    <a:pt x="572" y="42"/>
                  </a:cubicBezTo>
                  <a:cubicBezTo>
                    <a:pt x="519" y="96"/>
                    <a:pt x="519" y="96"/>
                    <a:pt x="519" y="96"/>
                  </a:cubicBezTo>
                  <a:cubicBezTo>
                    <a:pt x="504" y="88"/>
                    <a:pt x="488" y="82"/>
                    <a:pt x="472" y="76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262" y="82"/>
                    <a:pt x="247" y="88"/>
                    <a:pt x="232" y="96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87" y="251"/>
                    <a:pt x="81" y="267"/>
                    <a:pt x="75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75" y="481"/>
                    <a:pt x="75" y="481"/>
                    <a:pt x="75" y="481"/>
                  </a:cubicBezTo>
                  <a:cubicBezTo>
                    <a:pt x="81" y="498"/>
                    <a:pt x="87" y="514"/>
                    <a:pt x="95" y="529"/>
                  </a:cubicBezTo>
                  <a:cubicBezTo>
                    <a:pt x="42" y="583"/>
                    <a:pt x="42" y="583"/>
                    <a:pt x="42" y="583"/>
                  </a:cubicBezTo>
                  <a:cubicBezTo>
                    <a:pt x="179" y="722"/>
                    <a:pt x="179" y="722"/>
                    <a:pt x="179" y="722"/>
                  </a:cubicBezTo>
                  <a:cubicBezTo>
                    <a:pt x="232" y="668"/>
                    <a:pt x="232" y="668"/>
                    <a:pt x="232" y="668"/>
                  </a:cubicBezTo>
                  <a:cubicBezTo>
                    <a:pt x="247" y="676"/>
                    <a:pt x="262" y="683"/>
                    <a:pt x="279" y="688"/>
                  </a:cubicBezTo>
                  <a:cubicBezTo>
                    <a:pt x="279" y="765"/>
                    <a:pt x="279" y="765"/>
                    <a:pt x="279" y="765"/>
                  </a:cubicBezTo>
                  <a:cubicBezTo>
                    <a:pt x="472" y="765"/>
                    <a:pt x="472" y="765"/>
                    <a:pt x="472" y="765"/>
                  </a:cubicBezTo>
                  <a:cubicBezTo>
                    <a:pt x="472" y="688"/>
                    <a:pt x="472" y="688"/>
                    <a:pt x="472" y="688"/>
                  </a:cubicBezTo>
                  <a:cubicBezTo>
                    <a:pt x="488" y="683"/>
                    <a:pt x="504" y="676"/>
                    <a:pt x="519" y="668"/>
                  </a:cubicBezTo>
                  <a:cubicBezTo>
                    <a:pt x="572" y="722"/>
                    <a:pt x="572" y="722"/>
                    <a:pt x="572" y="722"/>
                  </a:cubicBezTo>
                  <a:cubicBezTo>
                    <a:pt x="709" y="583"/>
                    <a:pt x="709" y="583"/>
                    <a:pt x="709" y="583"/>
                  </a:cubicBezTo>
                  <a:cubicBezTo>
                    <a:pt x="656" y="529"/>
                    <a:pt x="656" y="529"/>
                    <a:pt x="656" y="529"/>
                  </a:cubicBezTo>
                  <a:cubicBezTo>
                    <a:pt x="663" y="514"/>
                    <a:pt x="670" y="498"/>
                    <a:pt x="675" y="481"/>
                  </a:cubicBezTo>
                  <a:lnTo>
                    <a:pt x="750" y="481"/>
                  </a:lnTo>
                  <a:close/>
                  <a:moveTo>
                    <a:pt x="375" y="624"/>
                  </a:moveTo>
                  <a:cubicBezTo>
                    <a:pt x="245" y="624"/>
                    <a:pt x="139" y="516"/>
                    <a:pt x="139" y="382"/>
                  </a:cubicBezTo>
                  <a:cubicBezTo>
                    <a:pt x="139" y="249"/>
                    <a:pt x="245" y="141"/>
                    <a:pt x="375" y="141"/>
                  </a:cubicBezTo>
                  <a:cubicBezTo>
                    <a:pt x="506" y="141"/>
                    <a:pt x="612" y="249"/>
                    <a:pt x="612" y="382"/>
                  </a:cubicBezTo>
                  <a:cubicBezTo>
                    <a:pt x="612" y="516"/>
                    <a:pt x="506" y="624"/>
                    <a:pt x="375" y="6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0161" tIns="45081" rIns="90161" bIns="45081" numCol="1" anchor="t" anchorCtr="0" compatLnSpc="1">
              <a:prstTxWarp prst="textNoShape">
                <a:avLst/>
              </a:prstTxWarp>
            </a:bodyPr>
            <a:lstStyle/>
            <a:p>
              <a:endParaRPr lang="en-GB" sz="13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120"/>
            <p:cNvSpPr>
              <a:spLocks noChangeArrowheads="1"/>
            </p:cNvSpPr>
            <p:nvPr/>
          </p:nvSpPr>
          <p:spPr bwMode="auto">
            <a:xfrm>
              <a:off x="1912938" y="3922713"/>
              <a:ext cx="112712" cy="1143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0161" tIns="45081" rIns="90161" bIns="45081" numCol="1" anchor="t" anchorCtr="0" compatLnSpc="1">
              <a:prstTxWarp prst="textNoShape">
                <a:avLst/>
              </a:prstTxWarp>
            </a:bodyPr>
            <a:lstStyle/>
            <a:p>
              <a:endParaRPr lang="en-GB" sz="13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059909" y="4306701"/>
            <a:ext cx="2043707" cy="1935805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1926" y="4576035"/>
            <a:ext cx="6796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bg-BG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Желание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674" y="4576040"/>
            <a:ext cx="9768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Готовност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5705248" y="4950276"/>
            <a:ext cx="778491" cy="1108909"/>
          </a:xfrm>
          <a:custGeom>
            <a:avLst/>
            <a:gdLst/>
            <a:ahLst/>
            <a:cxnLst>
              <a:cxn ang="0">
                <a:pos x="248" y="3"/>
              </a:cxn>
              <a:cxn ang="0">
                <a:pos x="280" y="16"/>
              </a:cxn>
              <a:cxn ang="0">
                <a:pos x="305" y="40"/>
              </a:cxn>
              <a:cxn ang="0">
                <a:pos x="318" y="73"/>
              </a:cxn>
              <a:cxn ang="0">
                <a:pos x="319" y="100"/>
              </a:cxn>
              <a:cxn ang="0">
                <a:pos x="309" y="133"/>
              </a:cxn>
              <a:cxn ang="0">
                <a:pos x="287" y="160"/>
              </a:cxn>
              <a:cxn ang="0">
                <a:pos x="257" y="175"/>
              </a:cxn>
              <a:cxn ang="0">
                <a:pos x="230" y="179"/>
              </a:cxn>
              <a:cxn ang="0">
                <a:pos x="195" y="173"/>
              </a:cxn>
              <a:cxn ang="0">
                <a:pos x="167" y="154"/>
              </a:cxn>
              <a:cxn ang="0">
                <a:pos x="148" y="125"/>
              </a:cxn>
              <a:cxn ang="0">
                <a:pos x="140" y="91"/>
              </a:cxn>
              <a:cxn ang="0">
                <a:pos x="144" y="64"/>
              </a:cxn>
              <a:cxn ang="0">
                <a:pos x="161" y="34"/>
              </a:cxn>
              <a:cxn ang="0">
                <a:pos x="188" y="12"/>
              </a:cxn>
              <a:cxn ang="0">
                <a:pos x="221" y="2"/>
              </a:cxn>
              <a:cxn ang="0">
                <a:pos x="292" y="628"/>
              </a:cxn>
              <a:cxn ang="0">
                <a:pos x="292" y="822"/>
              </a:cxn>
              <a:cxn ang="0">
                <a:pos x="266" y="849"/>
              </a:cxn>
              <a:cxn ang="0">
                <a:pos x="247" y="853"/>
              </a:cxn>
              <a:cxn ang="0">
                <a:pos x="211" y="839"/>
              </a:cxn>
              <a:cxn ang="0">
                <a:pos x="195" y="804"/>
              </a:cxn>
              <a:cxn ang="0">
                <a:pos x="197" y="584"/>
              </a:cxn>
              <a:cxn ang="0">
                <a:pos x="280" y="509"/>
              </a:cxn>
              <a:cxn ang="0">
                <a:pos x="198" y="366"/>
              </a:cxn>
              <a:cxn ang="0">
                <a:pos x="174" y="375"/>
              </a:cxn>
              <a:cxn ang="0">
                <a:pos x="30" y="372"/>
              </a:cxn>
              <a:cxn ang="0">
                <a:pos x="6" y="355"/>
              </a:cxn>
              <a:cxn ang="0">
                <a:pos x="0" y="334"/>
              </a:cxn>
              <a:cxn ang="0">
                <a:pos x="6" y="312"/>
              </a:cxn>
              <a:cxn ang="0">
                <a:pos x="31" y="296"/>
              </a:cxn>
              <a:cxn ang="0">
                <a:pos x="224" y="240"/>
              </a:cxn>
              <a:cxn ang="0">
                <a:pos x="265" y="206"/>
              </a:cxn>
              <a:cxn ang="0">
                <a:pos x="283" y="202"/>
              </a:cxn>
              <a:cxn ang="0">
                <a:pos x="302" y="202"/>
              </a:cxn>
              <a:cxn ang="0">
                <a:pos x="451" y="208"/>
              </a:cxn>
              <a:cxn ang="0">
                <a:pos x="576" y="250"/>
              </a:cxn>
              <a:cxn ang="0">
                <a:pos x="485" y="340"/>
              </a:cxn>
              <a:cxn ang="0">
                <a:pos x="438" y="439"/>
              </a:cxn>
              <a:cxn ang="0">
                <a:pos x="437" y="500"/>
              </a:cxn>
              <a:cxn ang="0">
                <a:pos x="675" y="478"/>
              </a:cxn>
              <a:cxn ang="0">
                <a:pos x="712" y="487"/>
              </a:cxn>
              <a:cxn ang="0">
                <a:pos x="729" y="510"/>
              </a:cxn>
              <a:cxn ang="0">
                <a:pos x="730" y="538"/>
              </a:cxn>
              <a:cxn ang="0">
                <a:pos x="709" y="569"/>
              </a:cxn>
              <a:cxn ang="0">
                <a:pos x="501" y="644"/>
              </a:cxn>
              <a:cxn ang="0">
                <a:pos x="469" y="636"/>
              </a:cxn>
              <a:cxn ang="0">
                <a:pos x="561" y="304"/>
              </a:cxn>
              <a:cxn ang="0">
                <a:pos x="572" y="325"/>
              </a:cxn>
              <a:cxn ang="0">
                <a:pos x="567" y="353"/>
              </a:cxn>
              <a:cxn ang="0">
                <a:pos x="555" y="364"/>
              </a:cxn>
              <a:cxn ang="0">
                <a:pos x="527" y="371"/>
              </a:cxn>
              <a:cxn ang="0">
                <a:pos x="504" y="357"/>
              </a:cxn>
              <a:cxn ang="0">
                <a:pos x="576" y="286"/>
              </a:cxn>
            </a:cxnLst>
            <a:rect l="0" t="0" r="r" b="b"/>
            <a:pathLst>
              <a:path w="732" h="853">
                <a:moveTo>
                  <a:pt x="230" y="0"/>
                </a:moveTo>
                <a:lnTo>
                  <a:pt x="230" y="0"/>
                </a:lnTo>
                <a:lnTo>
                  <a:pt x="239" y="2"/>
                </a:lnTo>
                <a:lnTo>
                  <a:pt x="248" y="3"/>
                </a:lnTo>
                <a:lnTo>
                  <a:pt x="257" y="4"/>
                </a:lnTo>
                <a:lnTo>
                  <a:pt x="265" y="8"/>
                </a:lnTo>
                <a:lnTo>
                  <a:pt x="273" y="12"/>
                </a:lnTo>
                <a:lnTo>
                  <a:pt x="280" y="16"/>
                </a:lnTo>
                <a:lnTo>
                  <a:pt x="287" y="21"/>
                </a:lnTo>
                <a:lnTo>
                  <a:pt x="293" y="28"/>
                </a:lnTo>
                <a:lnTo>
                  <a:pt x="300" y="34"/>
                </a:lnTo>
                <a:lnTo>
                  <a:pt x="305" y="40"/>
                </a:lnTo>
                <a:lnTo>
                  <a:pt x="309" y="48"/>
                </a:lnTo>
                <a:lnTo>
                  <a:pt x="312" y="56"/>
                </a:lnTo>
                <a:lnTo>
                  <a:pt x="315" y="64"/>
                </a:lnTo>
                <a:lnTo>
                  <a:pt x="318" y="73"/>
                </a:lnTo>
                <a:lnTo>
                  <a:pt x="319" y="82"/>
                </a:lnTo>
                <a:lnTo>
                  <a:pt x="320" y="91"/>
                </a:lnTo>
                <a:lnTo>
                  <a:pt x="320" y="91"/>
                </a:lnTo>
                <a:lnTo>
                  <a:pt x="319" y="100"/>
                </a:lnTo>
                <a:lnTo>
                  <a:pt x="318" y="109"/>
                </a:lnTo>
                <a:lnTo>
                  <a:pt x="315" y="118"/>
                </a:lnTo>
                <a:lnTo>
                  <a:pt x="312" y="125"/>
                </a:lnTo>
                <a:lnTo>
                  <a:pt x="309" y="133"/>
                </a:lnTo>
                <a:lnTo>
                  <a:pt x="305" y="141"/>
                </a:lnTo>
                <a:lnTo>
                  <a:pt x="300" y="147"/>
                </a:lnTo>
                <a:lnTo>
                  <a:pt x="293" y="154"/>
                </a:lnTo>
                <a:lnTo>
                  <a:pt x="287" y="160"/>
                </a:lnTo>
                <a:lnTo>
                  <a:pt x="280" y="165"/>
                </a:lnTo>
                <a:lnTo>
                  <a:pt x="273" y="169"/>
                </a:lnTo>
                <a:lnTo>
                  <a:pt x="265" y="173"/>
                </a:lnTo>
                <a:lnTo>
                  <a:pt x="257" y="175"/>
                </a:lnTo>
                <a:lnTo>
                  <a:pt x="248" y="178"/>
                </a:lnTo>
                <a:lnTo>
                  <a:pt x="239" y="179"/>
                </a:lnTo>
                <a:lnTo>
                  <a:pt x="230" y="179"/>
                </a:lnTo>
                <a:lnTo>
                  <a:pt x="230" y="179"/>
                </a:lnTo>
                <a:lnTo>
                  <a:pt x="221" y="179"/>
                </a:lnTo>
                <a:lnTo>
                  <a:pt x="212" y="178"/>
                </a:lnTo>
                <a:lnTo>
                  <a:pt x="203" y="175"/>
                </a:lnTo>
                <a:lnTo>
                  <a:pt x="195" y="173"/>
                </a:lnTo>
                <a:lnTo>
                  <a:pt x="188" y="169"/>
                </a:lnTo>
                <a:lnTo>
                  <a:pt x="180" y="165"/>
                </a:lnTo>
                <a:lnTo>
                  <a:pt x="174" y="160"/>
                </a:lnTo>
                <a:lnTo>
                  <a:pt x="167" y="154"/>
                </a:lnTo>
                <a:lnTo>
                  <a:pt x="161" y="147"/>
                </a:lnTo>
                <a:lnTo>
                  <a:pt x="156" y="141"/>
                </a:lnTo>
                <a:lnTo>
                  <a:pt x="152" y="133"/>
                </a:lnTo>
                <a:lnTo>
                  <a:pt x="148" y="125"/>
                </a:lnTo>
                <a:lnTo>
                  <a:pt x="144" y="118"/>
                </a:lnTo>
                <a:lnTo>
                  <a:pt x="143" y="109"/>
                </a:lnTo>
                <a:lnTo>
                  <a:pt x="141" y="100"/>
                </a:lnTo>
                <a:lnTo>
                  <a:pt x="140" y="91"/>
                </a:lnTo>
                <a:lnTo>
                  <a:pt x="140" y="91"/>
                </a:lnTo>
                <a:lnTo>
                  <a:pt x="141" y="82"/>
                </a:lnTo>
                <a:lnTo>
                  <a:pt x="143" y="73"/>
                </a:lnTo>
                <a:lnTo>
                  <a:pt x="144" y="64"/>
                </a:lnTo>
                <a:lnTo>
                  <a:pt x="148" y="56"/>
                </a:lnTo>
                <a:lnTo>
                  <a:pt x="152" y="48"/>
                </a:lnTo>
                <a:lnTo>
                  <a:pt x="156" y="40"/>
                </a:lnTo>
                <a:lnTo>
                  <a:pt x="161" y="34"/>
                </a:lnTo>
                <a:lnTo>
                  <a:pt x="167" y="28"/>
                </a:lnTo>
                <a:lnTo>
                  <a:pt x="174" y="21"/>
                </a:lnTo>
                <a:lnTo>
                  <a:pt x="180" y="16"/>
                </a:lnTo>
                <a:lnTo>
                  <a:pt x="188" y="12"/>
                </a:lnTo>
                <a:lnTo>
                  <a:pt x="195" y="8"/>
                </a:lnTo>
                <a:lnTo>
                  <a:pt x="203" y="4"/>
                </a:lnTo>
                <a:lnTo>
                  <a:pt x="212" y="3"/>
                </a:lnTo>
                <a:lnTo>
                  <a:pt x="221" y="2"/>
                </a:lnTo>
                <a:lnTo>
                  <a:pt x="230" y="0"/>
                </a:lnTo>
                <a:lnTo>
                  <a:pt x="230" y="0"/>
                </a:lnTo>
                <a:close/>
                <a:moveTo>
                  <a:pt x="363" y="570"/>
                </a:moveTo>
                <a:lnTo>
                  <a:pt x="292" y="628"/>
                </a:lnTo>
                <a:lnTo>
                  <a:pt x="296" y="803"/>
                </a:lnTo>
                <a:lnTo>
                  <a:pt x="296" y="803"/>
                </a:lnTo>
                <a:lnTo>
                  <a:pt x="294" y="813"/>
                </a:lnTo>
                <a:lnTo>
                  <a:pt x="292" y="822"/>
                </a:lnTo>
                <a:lnTo>
                  <a:pt x="287" y="831"/>
                </a:lnTo>
                <a:lnTo>
                  <a:pt x="282" y="839"/>
                </a:lnTo>
                <a:lnTo>
                  <a:pt x="274" y="844"/>
                </a:lnTo>
                <a:lnTo>
                  <a:pt x="266" y="849"/>
                </a:lnTo>
                <a:lnTo>
                  <a:pt x="256" y="852"/>
                </a:lnTo>
                <a:lnTo>
                  <a:pt x="247" y="853"/>
                </a:lnTo>
                <a:lnTo>
                  <a:pt x="247" y="853"/>
                </a:lnTo>
                <a:lnTo>
                  <a:pt x="247" y="853"/>
                </a:lnTo>
                <a:lnTo>
                  <a:pt x="237" y="853"/>
                </a:lnTo>
                <a:lnTo>
                  <a:pt x="228" y="851"/>
                </a:lnTo>
                <a:lnTo>
                  <a:pt x="219" y="846"/>
                </a:lnTo>
                <a:lnTo>
                  <a:pt x="211" y="839"/>
                </a:lnTo>
                <a:lnTo>
                  <a:pt x="204" y="833"/>
                </a:lnTo>
                <a:lnTo>
                  <a:pt x="201" y="824"/>
                </a:lnTo>
                <a:lnTo>
                  <a:pt x="197" y="815"/>
                </a:lnTo>
                <a:lnTo>
                  <a:pt x="195" y="804"/>
                </a:lnTo>
                <a:lnTo>
                  <a:pt x="192" y="608"/>
                </a:lnTo>
                <a:lnTo>
                  <a:pt x="192" y="608"/>
                </a:lnTo>
                <a:lnTo>
                  <a:pt x="193" y="595"/>
                </a:lnTo>
                <a:lnTo>
                  <a:pt x="197" y="584"/>
                </a:lnTo>
                <a:lnTo>
                  <a:pt x="197" y="584"/>
                </a:lnTo>
                <a:lnTo>
                  <a:pt x="203" y="574"/>
                </a:lnTo>
                <a:lnTo>
                  <a:pt x="211" y="566"/>
                </a:lnTo>
                <a:lnTo>
                  <a:pt x="280" y="509"/>
                </a:lnTo>
                <a:lnTo>
                  <a:pt x="280" y="509"/>
                </a:lnTo>
                <a:lnTo>
                  <a:pt x="275" y="497"/>
                </a:lnTo>
                <a:lnTo>
                  <a:pt x="221" y="344"/>
                </a:lnTo>
                <a:lnTo>
                  <a:pt x="198" y="366"/>
                </a:lnTo>
                <a:lnTo>
                  <a:pt x="198" y="366"/>
                </a:lnTo>
                <a:lnTo>
                  <a:pt x="190" y="370"/>
                </a:lnTo>
                <a:lnTo>
                  <a:pt x="183" y="373"/>
                </a:lnTo>
                <a:lnTo>
                  <a:pt x="174" y="375"/>
                </a:lnTo>
                <a:lnTo>
                  <a:pt x="166" y="373"/>
                </a:lnTo>
                <a:lnTo>
                  <a:pt x="37" y="373"/>
                </a:lnTo>
                <a:lnTo>
                  <a:pt x="37" y="373"/>
                </a:lnTo>
                <a:lnTo>
                  <a:pt x="30" y="372"/>
                </a:lnTo>
                <a:lnTo>
                  <a:pt x="23" y="370"/>
                </a:lnTo>
                <a:lnTo>
                  <a:pt x="17" y="366"/>
                </a:lnTo>
                <a:lnTo>
                  <a:pt x="10" y="362"/>
                </a:lnTo>
                <a:lnTo>
                  <a:pt x="6" y="355"/>
                </a:lnTo>
                <a:lnTo>
                  <a:pt x="2" y="349"/>
                </a:lnTo>
                <a:lnTo>
                  <a:pt x="0" y="341"/>
                </a:lnTo>
                <a:lnTo>
                  <a:pt x="0" y="334"/>
                </a:lnTo>
                <a:lnTo>
                  <a:pt x="0" y="334"/>
                </a:lnTo>
                <a:lnTo>
                  <a:pt x="0" y="334"/>
                </a:lnTo>
                <a:lnTo>
                  <a:pt x="1" y="326"/>
                </a:lnTo>
                <a:lnTo>
                  <a:pt x="2" y="319"/>
                </a:lnTo>
                <a:lnTo>
                  <a:pt x="6" y="312"/>
                </a:lnTo>
                <a:lnTo>
                  <a:pt x="11" y="307"/>
                </a:lnTo>
                <a:lnTo>
                  <a:pt x="18" y="303"/>
                </a:lnTo>
                <a:lnTo>
                  <a:pt x="24" y="299"/>
                </a:lnTo>
                <a:lnTo>
                  <a:pt x="31" y="296"/>
                </a:lnTo>
                <a:lnTo>
                  <a:pt x="40" y="296"/>
                </a:lnTo>
                <a:lnTo>
                  <a:pt x="159" y="296"/>
                </a:lnTo>
                <a:lnTo>
                  <a:pt x="224" y="240"/>
                </a:lnTo>
                <a:lnTo>
                  <a:pt x="224" y="240"/>
                </a:lnTo>
                <a:lnTo>
                  <a:pt x="231" y="229"/>
                </a:lnTo>
                <a:lnTo>
                  <a:pt x="242" y="220"/>
                </a:lnTo>
                <a:lnTo>
                  <a:pt x="253" y="213"/>
                </a:lnTo>
                <a:lnTo>
                  <a:pt x="265" y="206"/>
                </a:lnTo>
                <a:lnTo>
                  <a:pt x="265" y="206"/>
                </a:lnTo>
                <a:lnTo>
                  <a:pt x="265" y="206"/>
                </a:lnTo>
                <a:lnTo>
                  <a:pt x="274" y="204"/>
                </a:lnTo>
                <a:lnTo>
                  <a:pt x="283" y="202"/>
                </a:lnTo>
                <a:lnTo>
                  <a:pt x="291" y="202"/>
                </a:lnTo>
                <a:lnTo>
                  <a:pt x="300" y="202"/>
                </a:lnTo>
                <a:lnTo>
                  <a:pt x="300" y="202"/>
                </a:lnTo>
                <a:lnTo>
                  <a:pt x="302" y="202"/>
                </a:lnTo>
                <a:lnTo>
                  <a:pt x="433" y="202"/>
                </a:lnTo>
                <a:lnTo>
                  <a:pt x="433" y="202"/>
                </a:lnTo>
                <a:lnTo>
                  <a:pt x="442" y="204"/>
                </a:lnTo>
                <a:lnTo>
                  <a:pt x="451" y="208"/>
                </a:lnTo>
                <a:lnTo>
                  <a:pt x="459" y="213"/>
                </a:lnTo>
                <a:lnTo>
                  <a:pt x="467" y="218"/>
                </a:lnTo>
                <a:lnTo>
                  <a:pt x="540" y="286"/>
                </a:lnTo>
                <a:lnTo>
                  <a:pt x="576" y="250"/>
                </a:lnTo>
                <a:lnTo>
                  <a:pt x="673" y="348"/>
                </a:lnTo>
                <a:lnTo>
                  <a:pt x="552" y="467"/>
                </a:lnTo>
                <a:lnTo>
                  <a:pt x="455" y="370"/>
                </a:lnTo>
                <a:lnTo>
                  <a:pt x="485" y="340"/>
                </a:lnTo>
                <a:lnTo>
                  <a:pt x="419" y="280"/>
                </a:lnTo>
                <a:lnTo>
                  <a:pt x="383" y="281"/>
                </a:lnTo>
                <a:lnTo>
                  <a:pt x="438" y="439"/>
                </a:lnTo>
                <a:lnTo>
                  <a:pt x="438" y="439"/>
                </a:lnTo>
                <a:lnTo>
                  <a:pt x="442" y="455"/>
                </a:lnTo>
                <a:lnTo>
                  <a:pt x="444" y="470"/>
                </a:lnTo>
                <a:lnTo>
                  <a:pt x="442" y="485"/>
                </a:lnTo>
                <a:lnTo>
                  <a:pt x="437" y="500"/>
                </a:lnTo>
                <a:lnTo>
                  <a:pt x="501" y="539"/>
                </a:lnTo>
                <a:lnTo>
                  <a:pt x="666" y="480"/>
                </a:lnTo>
                <a:lnTo>
                  <a:pt x="666" y="480"/>
                </a:lnTo>
                <a:lnTo>
                  <a:pt x="675" y="478"/>
                </a:lnTo>
                <a:lnTo>
                  <a:pt x="685" y="478"/>
                </a:lnTo>
                <a:lnTo>
                  <a:pt x="694" y="479"/>
                </a:lnTo>
                <a:lnTo>
                  <a:pt x="703" y="482"/>
                </a:lnTo>
                <a:lnTo>
                  <a:pt x="712" y="487"/>
                </a:lnTo>
                <a:lnTo>
                  <a:pt x="719" y="493"/>
                </a:lnTo>
                <a:lnTo>
                  <a:pt x="725" y="501"/>
                </a:lnTo>
                <a:lnTo>
                  <a:pt x="729" y="510"/>
                </a:lnTo>
                <a:lnTo>
                  <a:pt x="729" y="510"/>
                </a:lnTo>
                <a:lnTo>
                  <a:pt x="729" y="510"/>
                </a:lnTo>
                <a:lnTo>
                  <a:pt x="732" y="520"/>
                </a:lnTo>
                <a:lnTo>
                  <a:pt x="732" y="529"/>
                </a:lnTo>
                <a:lnTo>
                  <a:pt x="730" y="538"/>
                </a:lnTo>
                <a:lnTo>
                  <a:pt x="728" y="547"/>
                </a:lnTo>
                <a:lnTo>
                  <a:pt x="723" y="556"/>
                </a:lnTo>
                <a:lnTo>
                  <a:pt x="716" y="563"/>
                </a:lnTo>
                <a:lnTo>
                  <a:pt x="709" y="569"/>
                </a:lnTo>
                <a:lnTo>
                  <a:pt x="700" y="573"/>
                </a:lnTo>
                <a:lnTo>
                  <a:pt x="513" y="641"/>
                </a:lnTo>
                <a:lnTo>
                  <a:pt x="513" y="641"/>
                </a:lnTo>
                <a:lnTo>
                  <a:pt x="501" y="644"/>
                </a:lnTo>
                <a:lnTo>
                  <a:pt x="490" y="644"/>
                </a:lnTo>
                <a:lnTo>
                  <a:pt x="490" y="644"/>
                </a:lnTo>
                <a:lnTo>
                  <a:pt x="480" y="641"/>
                </a:lnTo>
                <a:lnTo>
                  <a:pt x="469" y="636"/>
                </a:lnTo>
                <a:lnTo>
                  <a:pt x="363" y="570"/>
                </a:lnTo>
                <a:lnTo>
                  <a:pt x="363" y="570"/>
                </a:lnTo>
                <a:close/>
                <a:moveTo>
                  <a:pt x="559" y="303"/>
                </a:moveTo>
                <a:lnTo>
                  <a:pt x="561" y="304"/>
                </a:lnTo>
                <a:lnTo>
                  <a:pt x="561" y="304"/>
                </a:lnTo>
                <a:lnTo>
                  <a:pt x="566" y="310"/>
                </a:lnTo>
                <a:lnTo>
                  <a:pt x="570" y="317"/>
                </a:lnTo>
                <a:lnTo>
                  <a:pt x="572" y="325"/>
                </a:lnTo>
                <a:lnTo>
                  <a:pt x="572" y="331"/>
                </a:lnTo>
                <a:lnTo>
                  <a:pt x="572" y="339"/>
                </a:lnTo>
                <a:lnTo>
                  <a:pt x="570" y="346"/>
                </a:lnTo>
                <a:lnTo>
                  <a:pt x="567" y="353"/>
                </a:lnTo>
                <a:lnTo>
                  <a:pt x="562" y="359"/>
                </a:lnTo>
                <a:lnTo>
                  <a:pt x="562" y="359"/>
                </a:lnTo>
                <a:lnTo>
                  <a:pt x="562" y="359"/>
                </a:lnTo>
                <a:lnTo>
                  <a:pt x="555" y="364"/>
                </a:lnTo>
                <a:lnTo>
                  <a:pt x="549" y="368"/>
                </a:lnTo>
                <a:lnTo>
                  <a:pt x="543" y="371"/>
                </a:lnTo>
                <a:lnTo>
                  <a:pt x="535" y="371"/>
                </a:lnTo>
                <a:lnTo>
                  <a:pt x="527" y="371"/>
                </a:lnTo>
                <a:lnTo>
                  <a:pt x="521" y="368"/>
                </a:lnTo>
                <a:lnTo>
                  <a:pt x="513" y="366"/>
                </a:lnTo>
                <a:lnTo>
                  <a:pt x="508" y="361"/>
                </a:lnTo>
                <a:lnTo>
                  <a:pt x="504" y="357"/>
                </a:lnTo>
                <a:lnTo>
                  <a:pt x="491" y="370"/>
                </a:lnTo>
                <a:lnTo>
                  <a:pt x="552" y="431"/>
                </a:lnTo>
                <a:lnTo>
                  <a:pt x="637" y="348"/>
                </a:lnTo>
                <a:lnTo>
                  <a:pt x="576" y="286"/>
                </a:lnTo>
                <a:lnTo>
                  <a:pt x="559" y="30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0161" tIns="45081" rIns="90161" bIns="45081" numCol="1" anchor="t" anchorCtr="0" compatLnSpc="1">
            <a:prstTxWarp prst="textNoShape">
              <a:avLst/>
            </a:prstTxWarp>
          </a:bodyPr>
          <a:lstStyle/>
          <a:p>
            <a:endParaRPr lang="en-GB" sz="138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53018" y="4333221"/>
            <a:ext cx="2043707" cy="1935805"/>
          </a:xfrm>
          <a:prstGeom prst="ellipse">
            <a:avLst/>
          </a:prstGeom>
          <a:solidFill>
            <a:srgbClr val="BDB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6849" y="4602552"/>
            <a:ext cx="9560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Способност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7965390" y="4950276"/>
            <a:ext cx="772535" cy="1169495"/>
          </a:xfrm>
          <a:custGeom>
            <a:avLst/>
            <a:gdLst/>
            <a:ahLst/>
            <a:cxnLst>
              <a:cxn ang="0">
                <a:pos x="0" y="327"/>
              </a:cxn>
              <a:cxn ang="0">
                <a:pos x="36" y="321"/>
              </a:cxn>
              <a:cxn ang="0">
                <a:pos x="104" y="224"/>
              </a:cxn>
              <a:cxn ang="0">
                <a:pos x="584" y="171"/>
              </a:cxn>
              <a:cxn ang="0">
                <a:pos x="548" y="171"/>
              </a:cxn>
              <a:cxn ang="0">
                <a:pos x="463" y="89"/>
              </a:cxn>
              <a:cxn ang="0">
                <a:pos x="298" y="198"/>
              </a:cxn>
              <a:cxn ang="0">
                <a:pos x="280" y="168"/>
              </a:cxn>
              <a:cxn ang="0">
                <a:pos x="309" y="52"/>
              </a:cxn>
              <a:cxn ang="0">
                <a:pos x="568" y="249"/>
              </a:cxn>
              <a:cxn ang="0">
                <a:pos x="601" y="263"/>
              </a:cxn>
              <a:cxn ang="0">
                <a:pos x="682" y="233"/>
              </a:cxn>
              <a:cxn ang="0">
                <a:pos x="397" y="456"/>
              </a:cxn>
              <a:cxn ang="0">
                <a:pos x="423" y="480"/>
              </a:cxn>
              <a:cxn ang="0">
                <a:pos x="439" y="510"/>
              </a:cxn>
              <a:cxn ang="0">
                <a:pos x="440" y="544"/>
              </a:cxn>
              <a:cxn ang="0">
                <a:pos x="432" y="571"/>
              </a:cxn>
              <a:cxn ang="0">
                <a:pos x="412" y="600"/>
              </a:cxn>
              <a:cxn ang="0">
                <a:pos x="382" y="616"/>
              </a:cxn>
              <a:cxn ang="0">
                <a:pos x="349" y="623"/>
              </a:cxn>
              <a:cxn ang="0">
                <a:pos x="322" y="618"/>
              </a:cxn>
              <a:cxn ang="0">
                <a:pos x="291" y="600"/>
              </a:cxn>
              <a:cxn ang="0">
                <a:pos x="270" y="571"/>
              </a:cxn>
              <a:cxn ang="0">
                <a:pos x="262" y="538"/>
              </a:cxn>
              <a:cxn ang="0">
                <a:pos x="266" y="503"/>
              </a:cxn>
              <a:cxn ang="0">
                <a:pos x="279" y="479"/>
              </a:cxn>
              <a:cxn ang="0">
                <a:pos x="305" y="456"/>
              </a:cxn>
              <a:cxn ang="0">
                <a:pos x="337" y="444"/>
              </a:cxn>
              <a:cxn ang="0">
                <a:pos x="372" y="445"/>
              </a:cxn>
              <a:cxn ang="0">
                <a:pos x="351" y="643"/>
              </a:cxn>
              <a:cxn ang="0">
                <a:pos x="319" y="650"/>
              </a:cxn>
              <a:cxn ang="0">
                <a:pos x="176" y="471"/>
              </a:cxn>
              <a:cxn ang="0">
                <a:pos x="165" y="452"/>
              </a:cxn>
              <a:cxn ang="0">
                <a:pos x="136" y="443"/>
              </a:cxn>
              <a:cxn ang="0">
                <a:pos x="121" y="448"/>
              </a:cxn>
              <a:cxn ang="0">
                <a:pos x="103" y="470"/>
              </a:cxn>
              <a:cxn ang="0">
                <a:pos x="140" y="615"/>
              </a:cxn>
              <a:cxn ang="0">
                <a:pos x="152" y="638"/>
              </a:cxn>
              <a:cxn ang="0">
                <a:pos x="265" y="719"/>
              </a:cxn>
              <a:cxn ang="0">
                <a:pos x="0" y="866"/>
              </a:cxn>
              <a:cxn ang="0">
                <a:pos x="702" y="827"/>
              </a:cxn>
              <a:cxn ang="0">
                <a:pos x="437" y="719"/>
              </a:cxn>
              <a:cxn ang="0">
                <a:pos x="552" y="638"/>
              </a:cxn>
              <a:cxn ang="0">
                <a:pos x="601" y="493"/>
              </a:cxn>
              <a:cxn ang="0">
                <a:pos x="601" y="470"/>
              </a:cxn>
              <a:cxn ang="0">
                <a:pos x="581" y="448"/>
              </a:cxn>
              <a:cxn ang="0">
                <a:pos x="566" y="443"/>
              </a:cxn>
              <a:cxn ang="0">
                <a:pos x="539" y="452"/>
              </a:cxn>
              <a:cxn ang="0">
                <a:pos x="490" y="586"/>
              </a:cxn>
              <a:cxn ang="0">
                <a:pos x="385" y="650"/>
              </a:cxn>
              <a:cxn ang="0">
                <a:pos x="351" y="643"/>
              </a:cxn>
            </a:cxnLst>
            <a:rect l="0" t="0" r="r" b="b"/>
            <a:pathLst>
              <a:path w="756" h="866">
                <a:moveTo>
                  <a:pt x="99" y="188"/>
                </a:moveTo>
                <a:lnTo>
                  <a:pt x="210" y="268"/>
                </a:lnTo>
                <a:lnTo>
                  <a:pt x="112" y="407"/>
                </a:lnTo>
                <a:lnTo>
                  <a:pt x="0" y="327"/>
                </a:lnTo>
                <a:lnTo>
                  <a:pt x="99" y="188"/>
                </a:lnTo>
                <a:lnTo>
                  <a:pt x="99" y="188"/>
                </a:lnTo>
                <a:close/>
                <a:moveTo>
                  <a:pt x="104" y="224"/>
                </a:moveTo>
                <a:lnTo>
                  <a:pt x="36" y="321"/>
                </a:lnTo>
                <a:lnTo>
                  <a:pt x="105" y="371"/>
                </a:lnTo>
                <a:lnTo>
                  <a:pt x="175" y="274"/>
                </a:lnTo>
                <a:lnTo>
                  <a:pt x="104" y="224"/>
                </a:lnTo>
                <a:lnTo>
                  <a:pt x="104" y="224"/>
                </a:lnTo>
                <a:close/>
                <a:moveTo>
                  <a:pt x="463" y="53"/>
                </a:moveTo>
                <a:lnTo>
                  <a:pt x="368" y="150"/>
                </a:lnTo>
                <a:lnTo>
                  <a:pt x="489" y="269"/>
                </a:lnTo>
                <a:lnTo>
                  <a:pt x="584" y="171"/>
                </a:lnTo>
                <a:lnTo>
                  <a:pt x="463" y="53"/>
                </a:lnTo>
                <a:lnTo>
                  <a:pt x="463" y="53"/>
                </a:lnTo>
                <a:close/>
                <a:moveTo>
                  <a:pt x="463" y="89"/>
                </a:moveTo>
                <a:lnTo>
                  <a:pt x="548" y="171"/>
                </a:lnTo>
                <a:lnTo>
                  <a:pt x="489" y="233"/>
                </a:lnTo>
                <a:lnTo>
                  <a:pt x="404" y="150"/>
                </a:lnTo>
                <a:lnTo>
                  <a:pt x="463" y="89"/>
                </a:lnTo>
                <a:lnTo>
                  <a:pt x="463" y="89"/>
                </a:lnTo>
                <a:close/>
                <a:moveTo>
                  <a:pt x="340" y="33"/>
                </a:moveTo>
                <a:lnTo>
                  <a:pt x="207" y="0"/>
                </a:lnTo>
                <a:lnTo>
                  <a:pt x="166" y="166"/>
                </a:lnTo>
                <a:lnTo>
                  <a:pt x="298" y="198"/>
                </a:lnTo>
                <a:lnTo>
                  <a:pt x="340" y="33"/>
                </a:lnTo>
                <a:lnTo>
                  <a:pt x="340" y="33"/>
                </a:lnTo>
                <a:close/>
                <a:moveTo>
                  <a:pt x="309" y="52"/>
                </a:moveTo>
                <a:lnTo>
                  <a:pt x="280" y="168"/>
                </a:lnTo>
                <a:lnTo>
                  <a:pt x="197" y="147"/>
                </a:lnTo>
                <a:lnTo>
                  <a:pt x="225" y="31"/>
                </a:lnTo>
                <a:lnTo>
                  <a:pt x="309" y="52"/>
                </a:lnTo>
                <a:lnTo>
                  <a:pt x="309" y="52"/>
                </a:lnTo>
                <a:close/>
                <a:moveTo>
                  <a:pt x="696" y="200"/>
                </a:moveTo>
                <a:lnTo>
                  <a:pt x="756" y="359"/>
                </a:lnTo>
                <a:lnTo>
                  <a:pt x="629" y="407"/>
                </a:lnTo>
                <a:lnTo>
                  <a:pt x="568" y="249"/>
                </a:lnTo>
                <a:lnTo>
                  <a:pt x="696" y="200"/>
                </a:lnTo>
                <a:lnTo>
                  <a:pt x="696" y="200"/>
                </a:lnTo>
                <a:close/>
                <a:moveTo>
                  <a:pt x="682" y="233"/>
                </a:moveTo>
                <a:lnTo>
                  <a:pt x="601" y="263"/>
                </a:lnTo>
                <a:lnTo>
                  <a:pt x="643" y="375"/>
                </a:lnTo>
                <a:lnTo>
                  <a:pt x="723" y="344"/>
                </a:lnTo>
                <a:lnTo>
                  <a:pt x="682" y="233"/>
                </a:lnTo>
                <a:lnTo>
                  <a:pt x="682" y="233"/>
                </a:lnTo>
                <a:close/>
                <a:moveTo>
                  <a:pt x="381" y="448"/>
                </a:moveTo>
                <a:lnTo>
                  <a:pt x="381" y="448"/>
                </a:lnTo>
                <a:lnTo>
                  <a:pt x="390" y="452"/>
                </a:lnTo>
                <a:lnTo>
                  <a:pt x="397" y="456"/>
                </a:lnTo>
                <a:lnTo>
                  <a:pt x="405" y="461"/>
                </a:lnTo>
                <a:lnTo>
                  <a:pt x="412" y="467"/>
                </a:lnTo>
                <a:lnTo>
                  <a:pt x="418" y="472"/>
                </a:lnTo>
                <a:lnTo>
                  <a:pt x="423" y="480"/>
                </a:lnTo>
                <a:lnTo>
                  <a:pt x="428" y="487"/>
                </a:lnTo>
                <a:lnTo>
                  <a:pt x="432" y="494"/>
                </a:lnTo>
                <a:lnTo>
                  <a:pt x="436" y="502"/>
                </a:lnTo>
                <a:lnTo>
                  <a:pt x="439" y="510"/>
                </a:lnTo>
                <a:lnTo>
                  <a:pt x="440" y="519"/>
                </a:lnTo>
                <a:lnTo>
                  <a:pt x="441" y="528"/>
                </a:lnTo>
                <a:lnTo>
                  <a:pt x="441" y="537"/>
                </a:lnTo>
                <a:lnTo>
                  <a:pt x="440" y="544"/>
                </a:lnTo>
                <a:lnTo>
                  <a:pt x="439" y="553"/>
                </a:lnTo>
                <a:lnTo>
                  <a:pt x="436" y="562"/>
                </a:lnTo>
                <a:lnTo>
                  <a:pt x="436" y="562"/>
                </a:lnTo>
                <a:lnTo>
                  <a:pt x="432" y="571"/>
                </a:lnTo>
                <a:lnTo>
                  <a:pt x="428" y="579"/>
                </a:lnTo>
                <a:lnTo>
                  <a:pt x="423" y="587"/>
                </a:lnTo>
                <a:lnTo>
                  <a:pt x="418" y="593"/>
                </a:lnTo>
                <a:lnTo>
                  <a:pt x="412" y="600"/>
                </a:lnTo>
                <a:lnTo>
                  <a:pt x="405" y="605"/>
                </a:lnTo>
                <a:lnTo>
                  <a:pt x="397" y="610"/>
                </a:lnTo>
                <a:lnTo>
                  <a:pt x="390" y="614"/>
                </a:lnTo>
                <a:lnTo>
                  <a:pt x="382" y="616"/>
                </a:lnTo>
                <a:lnTo>
                  <a:pt x="374" y="619"/>
                </a:lnTo>
                <a:lnTo>
                  <a:pt x="365" y="622"/>
                </a:lnTo>
                <a:lnTo>
                  <a:pt x="356" y="623"/>
                </a:lnTo>
                <a:lnTo>
                  <a:pt x="349" y="623"/>
                </a:lnTo>
                <a:lnTo>
                  <a:pt x="340" y="622"/>
                </a:lnTo>
                <a:lnTo>
                  <a:pt x="331" y="620"/>
                </a:lnTo>
                <a:lnTo>
                  <a:pt x="322" y="618"/>
                </a:lnTo>
                <a:lnTo>
                  <a:pt x="322" y="618"/>
                </a:lnTo>
                <a:lnTo>
                  <a:pt x="313" y="614"/>
                </a:lnTo>
                <a:lnTo>
                  <a:pt x="305" y="610"/>
                </a:lnTo>
                <a:lnTo>
                  <a:pt x="298" y="605"/>
                </a:lnTo>
                <a:lnTo>
                  <a:pt x="291" y="600"/>
                </a:lnTo>
                <a:lnTo>
                  <a:pt x="286" y="593"/>
                </a:lnTo>
                <a:lnTo>
                  <a:pt x="279" y="587"/>
                </a:lnTo>
                <a:lnTo>
                  <a:pt x="275" y="579"/>
                </a:lnTo>
                <a:lnTo>
                  <a:pt x="270" y="571"/>
                </a:lnTo>
                <a:lnTo>
                  <a:pt x="267" y="564"/>
                </a:lnTo>
                <a:lnTo>
                  <a:pt x="265" y="556"/>
                </a:lnTo>
                <a:lnTo>
                  <a:pt x="262" y="547"/>
                </a:lnTo>
                <a:lnTo>
                  <a:pt x="262" y="538"/>
                </a:lnTo>
                <a:lnTo>
                  <a:pt x="262" y="529"/>
                </a:lnTo>
                <a:lnTo>
                  <a:pt x="262" y="521"/>
                </a:lnTo>
                <a:lnTo>
                  <a:pt x="264" y="512"/>
                </a:lnTo>
                <a:lnTo>
                  <a:pt x="266" y="503"/>
                </a:lnTo>
                <a:lnTo>
                  <a:pt x="266" y="503"/>
                </a:lnTo>
                <a:lnTo>
                  <a:pt x="270" y="494"/>
                </a:lnTo>
                <a:lnTo>
                  <a:pt x="274" y="487"/>
                </a:lnTo>
                <a:lnTo>
                  <a:pt x="279" y="479"/>
                </a:lnTo>
                <a:lnTo>
                  <a:pt x="286" y="472"/>
                </a:lnTo>
                <a:lnTo>
                  <a:pt x="291" y="466"/>
                </a:lnTo>
                <a:lnTo>
                  <a:pt x="298" y="461"/>
                </a:lnTo>
                <a:lnTo>
                  <a:pt x="305" y="456"/>
                </a:lnTo>
                <a:lnTo>
                  <a:pt x="313" y="452"/>
                </a:lnTo>
                <a:lnTo>
                  <a:pt x="320" y="449"/>
                </a:lnTo>
                <a:lnTo>
                  <a:pt x="329" y="447"/>
                </a:lnTo>
                <a:lnTo>
                  <a:pt x="337" y="444"/>
                </a:lnTo>
                <a:lnTo>
                  <a:pt x="346" y="444"/>
                </a:lnTo>
                <a:lnTo>
                  <a:pt x="355" y="443"/>
                </a:lnTo>
                <a:lnTo>
                  <a:pt x="364" y="444"/>
                </a:lnTo>
                <a:lnTo>
                  <a:pt x="372" y="445"/>
                </a:lnTo>
                <a:lnTo>
                  <a:pt x="381" y="448"/>
                </a:lnTo>
                <a:lnTo>
                  <a:pt x="381" y="448"/>
                </a:lnTo>
                <a:close/>
                <a:moveTo>
                  <a:pt x="351" y="643"/>
                </a:moveTo>
                <a:lnTo>
                  <a:pt x="351" y="643"/>
                </a:lnTo>
                <a:lnTo>
                  <a:pt x="342" y="643"/>
                </a:lnTo>
                <a:lnTo>
                  <a:pt x="334" y="645"/>
                </a:lnTo>
                <a:lnTo>
                  <a:pt x="327" y="647"/>
                </a:lnTo>
                <a:lnTo>
                  <a:pt x="319" y="650"/>
                </a:lnTo>
                <a:lnTo>
                  <a:pt x="319" y="650"/>
                </a:lnTo>
                <a:lnTo>
                  <a:pt x="315" y="647"/>
                </a:lnTo>
                <a:lnTo>
                  <a:pt x="212" y="586"/>
                </a:lnTo>
                <a:lnTo>
                  <a:pt x="176" y="471"/>
                </a:lnTo>
                <a:lnTo>
                  <a:pt x="176" y="471"/>
                </a:lnTo>
                <a:lnTo>
                  <a:pt x="174" y="463"/>
                </a:lnTo>
                <a:lnTo>
                  <a:pt x="170" y="457"/>
                </a:lnTo>
                <a:lnTo>
                  <a:pt x="165" y="452"/>
                </a:lnTo>
                <a:lnTo>
                  <a:pt x="158" y="448"/>
                </a:lnTo>
                <a:lnTo>
                  <a:pt x="150" y="445"/>
                </a:lnTo>
                <a:lnTo>
                  <a:pt x="144" y="444"/>
                </a:lnTo>
                <a:lnTo>
                  <a:pt x="136" y="443"/>
                </a:lnTo>
                <a:lnTo>
                  <a:pt x="129" y="445"/>
                </a:lnTo>
                <a:lnTo>
                  <a:pt x="129" y="445"/>
                </a:lnTo>
                <a:lnTo>
                  <a:pt x="129" y="445"/>
                </a:lnTo>
                <a:lnTo>
                  <a:pt x="121" y="448"/>
                </a:lnTo>
                <a:lnTo>
                  <a:pt x="114" y="452"/>
                </a:lnTo>
                <a:lnTo>
                  <a:pt x="109" y="457"/>
                </a:lnTo>
                <a:lnTo>
                  <a:pt x="105" y="463"/>
                </a:lnTo>
                <a:lnTo>
                  <a:pt x="103" y="470"/>
                </a:lnTo>
                <a:lnTo>
                  <a:pt x="100" y="478"/>
                </a:lnTo>
                <a:lnTo>
                  <a:pt x="100" y="485"/>
                </a:lnTo>
                <a:lnTo>
                  <a:pt x="102" y="493"/>
                </a:lnTo>
                <a:lnTo>
                  <a:pt x="140" y="615"/>
                </a:lnTo>
                <a:lnTo>
                  <a:pt x="140" y="615"/>
                </a:lnTo>
                <a:lnTo>
                  <a:pt x="143" y="623"/>
                </a:lnTo>
                <a:lnTo>
                  <a:pt x="145" y="631"/>
                </a:lnTo>
                <a:lnTo>
                  <a:pt x="152" y="638"/>
                </a:lnTo>
                <a:lnTo>
                  <a:pt x="158" y="643"/>
                </a:lnTo>
                <a:lnTo>
                  <a:pt x="267" y="709"/>
                </a:lnTo>
                <a:lnTo>
                  <a:pt x="267" y="709"/>
                </a:lnTo>
                <a:lnTo>
                  <a:pt x="265" y="719"/>
                </a:lnTo>
                <a:lnTo>
                  <a:pt x="265" y="730"/>
                </a:lnTo>
                <a:lnTo>
                  <a:pt x="265" y="827"/>
                </a:lnTo>
                <a:lnTo>
                  <a:pt x="0" y="827"/>
                </a:lnTo>
                <a:lnTo>
                  <a:pt x="0" y="866"/>
                </a:lnTo>
                <a:lnTo>
                  <a:pt x="265" y="866"/>
                </a:lnTo>
                <a:lnTo>
                  <a:pt x="439" y="866"/>
                </a:lnTo>
                <a:lnTo>
                  <a:pt x="702" y="866"/>
                </a:lnTo>
                <a:lnTo>
                  <a:pt x="702" y="827"/>
                </a:lnTo>
                <a:lnTo>
                  <a:pt x="439" y="827"/>
                </a:lnTo>
                <a:lnTo>
                  <a:pt x="439" y="730"/>
                </a:lnTo>
                <a:lnTo>
                  <a:pt x="439" y="730"/>
                </a:lnTo>
                <a:lnTo>
                  <a:pt x="437" y="719"/>
                </a:lnTo>
                <a:lnTo>
                  <a:pt x="436" y="709"/>
                </a:lnTo>
                <a:lnTo>
                  <a:pt x="544" y="643"/>
                </a:lnTo>
                <a:lnTo>
                  <a:pt x="544" y="643"/>
                </a:lnTo>
                <a:lnTo>
                  <a:pt x="552" y="638"/>
                </a:lnTo>
                <a:lnTo>
                  <a:pt x="557" y="631"/>
                </a:lnTo>
                <a:lnTo>
                  <a:pt x="561" y="623"/>
                </a:lnTo>
                <a:lnTo>
                  <a:pt x="562" y="615"/>
                </a:lnTo>
                <a:lnTo>
                  <a:pt x="601" y="493"/>
                </a:lnTo>
                <a:lnTo>
                  <a:pt x="601" y="493"/>
                </a:lnTo>
                <a:lnTo>
                  <a:pt x="602" y="485"/>
                </a:lnTo>
                <a:lnTo>
                  <a:pt x="602" y="478"/>
                </a:lnTo>
                <a:lnTo>
                  <a:pt x="601" y="470"/>
                </a:lnTo>
                <a:lnTo>
                  <a:pt x="597" y="463"/>
                </a:lnTo>
                <a:lnTo>
                  <a:pt x="593" y="457"/>
                </a:lnTo>
                <a:lnTo>
                  <a:pt x="588" y="452"/>
                </a:lnTo>
                <a:lnTo>
                  <a:pt x="581" y="448"/>
                </a:lnTo>
                <a:lnTo>
                  <a:pt x="574" y="445"/>
                </a:lnTo>
                <a:lnTo>
                  <a:pt x="574" y="445"/>
                </a:lnTo>
                <a:lnTo>
                  <a:pt x="574" y="445"/>
                </a:lnTo>
                <a:lnTo>
                  <a:pt x="566" y="443"/>
                </a:lnTo>
                <a:lnTo>
                  <a:pt x="559" y="444"/>
                </a:lnTo>
                <a:lnTo>
                  <a:pt x="552" y="445"/>
                </a:lnTo>
                <a:lnTo>
                  <a:pt x="545" y="448"/>
                </a:lnTo>
                <a:lnTo>
                  <a:pt x="539" y="452"/>
                </a:lnTo>
                <a:lnTo>
                  <a:pt x="534" y="457"/>
                </a:lnTo>
                <a:lnTo>
                  <a:pt x="529" y="463"/>
                </a:lnTo>
                <a:lnTo>
                  <a:pt x="526" y="471"/>
                </a:lnTo>
                <a:lnTo>
                  <a:pt x="490" y="586"/>
                </a:lnTo>
                <a:lnTo>
                  <a:pt x="388" y="647"/>
                </a:lnTo>
                <a:lnTo>
                  <a:pt x="388" y="647"/>
                </a:lnTo>
                <a:lnTo>
                  <a:pt x="385" y="650"/>
                </a:lnTo>
                <a:lnTo>
                  <a:pt x="385" y="650"/>
                </a:lnTo>
                <a:lnTo>
                  <a:pt x="377" y="647"/>
                </a:lnTo>
                <a:lnTo>
                  <a:pt x="368" y="645"/>
                </a:lnTo>
                <a:lnTo>
                  <a:pt x="360" y="643"/>
                </a:lnTo>
                <a:lnTo>
                  <a:pt x="351" y="643"/>
                </a:lnTo>
                <a:lnTo>
                  <a:pt x="351" y="6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0161" tIns="45081" rIns="90161" bIns="45081" numCol="1" anchor="t" anchorCtr="0" compatLnSpc="1">
            <a:prstTxWarp prst="textNoShape">
              <a:avLst/>
            </a:prstTxWarp>
          </a:bodyPr>
          <a:lstStyle/>
          <a:p>
            <a:endParaRPr lang="en-GB" sz="138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8961" y="4306709"/>
            <a:ext cx="2043707" cy="1935805"/>
          </a:xfrm>
          <a:prstGeom prst="ellipse">
            <a:avLst/>
          </a:prstGeom>
          <a:solidFill>
            <a:srgbClr val="9BC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138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138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138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5341" y="1952438"/>
            <a:ext cx="8997952" cy="1561541"/>
            <a:chOff x="421331" y="1931935"/>
            <a:chExt cx="9127730" cy="1584063"/>
          </a:xfrm>
        </p:grpSpPr>
        <p:sp>
          <p:nvSpPr>
            <p:cNvPr id="7" name="Rectangle 6"/>
            <p:cNvSpPr/>
            <p:nvPr/>
          </p:nvSpPr>
          <p:spPr>
            <a:xfrm>
              <a:off x="2735763" y="1931935"/>
              <a:ext cx="2002572" cy="1584062"/>
            </a:xfrm>
            <a:prstGeom prst="rect">
              <a:avLst/>
            </a:prstGeom>
            <a:solidFill>
              <a:srgbClr val="007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itchFamily="34" charset="0"/>
                </a:rPr>
                <a:t>Реалистично планиране</a:t>
              </a:r>
              <a:endPara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2261" y="1931935"/>
              <a:ext cx="2002572" cy="1584062"/>
            </a:xfrm>
            <a:prstGeom prst="rect">
              <a:avLst/>
            </a:prstGeom>
            <a:solidFill>
              <a:srgbClr val="8E2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itchFamily="34" charset="0"/>
                </a:rPr>
                <a:t>Качествено изпълнение</a:t>
              </a:r>
              <a:endPara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46489" y="1931935"/>
              <a:ext cx="2002572" cy="1584062"/>
            </a:xfrm>
            <a:prstGeom prst="rect">
              <a:avLst/>
            </a:prstGeom>
            <a:solidFill>
              <a:srgbClr val="A79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itchFamily="34" charset="0"/>
                </a:rPr>
                <a:t>Устойчивост на промяната</a:t>
              </a:r>
              <a:endPara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1331" y="1931935"/>
              <a:ext cx="2002572" cy="1584063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itchFamily="34" charset="0"/>
                </a:rPr>
                <a:t>Своевременно комуникиране</a:t>
              </a:r>
              <a:endPara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5340" y="3465662"/>
            <a:ext cx="1975248" cy="662491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86" dirty="0" smtClean="0">
                <a:solidFill>
                  <a:srgbClr val="808080"/>
                </a:solidFill>
                <a:latin typeface="Arial" panose="020B0604020202020204" pitchFamily="34" charset="0"/>
                <a:cs typeface="Arial" pitchFamily="34" charset="0"/>
              </a:rPr>
              <a:t>Комуникиране на промяната открито и своевременно. Включване на заинтересованите страни.</a:t>
            </a:r>
            <a:endParaRPr lang="en-GB" sz="986" dirty="0">
              <a:solidFill>
                <a:srgbClr val="80808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28" name="Group 247"/>
          <p:cNvGrpSpPr/>
          <p:nvPr/>
        </p:nvGrpSpPr>
        <p:grpSpPr>
          <a:xfrm>
            <a:off x="1132372" y="5062015"/>
            <a:ext cx="494152" cy="919181"/>
            <a:chOff x="3076575" y="4505326"/>
            <a:chExt cx="279400" cy="460375"/>
          </a:xfrm>
          <a:solidFill>
            <a:schemeClr val="bg1"/>
          </a:solidFill>
        </p:grpSpPr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3187700" y="4711701"/>
              <a:ext cx="60325" cy="6508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7" y="17"/>
                </a:cxn>
                <a:cxn ang="0">
                  <a:pos x="2" y="47"/>
                </a:cxn>
                <a:cxn ang="0">
                  <a:pos x="45" y="156"/>
                </a:cxn>
                <a:cxn ang="0">
                  <a:pos x="63" y="199"/>
                </a:cxn>
                <a:cxn ang="0">
                  <a:pos x="119" y="199"/>
                </a:cxn>
                <a:cxn ang="0">
                  <a:pos x="137" y="156"/>
                </a:cxn>
                <a:cxn ang="0">
                  <a:pos x="180" y="47"/>
                </a:cxn>
                <a:cxn ang="0">
                  <a:pos x="173" y="17"/>
                </a:cxn>
                <a:cxn ang="0">
                  <a:pos x="92" y="0"/>
                </a:cxn>
              </a:cxnLst>
              <a:rect l="0" t="0" r="r" b="b"/>
              <a:pathLst>
                <a:path w="180" h="199">
                  <a:moveTo>
                    <a:pt x="92" y="0"/>
                  </a:moveTo>
                  <a:cubicBezTo>
                    <a:pt x="56" y="0"/>
                    <a:pt x="20" y="1"/>
                    <a:pt x="7" y="17"/>
                  </a:cubicBezTo>
                  <a:cubicBezTo>
                    <a:pt x="2" y="23"/>
                    <a:pt x="0" y="33"/>
                    <a:pt x="2" y="47"/>
                  </a:cubicBezTo>
                  <a:cubicBezTo>
                    <a:pt x="6" y="98"/>
                    <a:pt x="25" y="130"/>
                    <a:pt x="45" y="156"/>
                  </a:cubicBezTo>
                  <a:cubicBezTo>
                    <a:pt x="55" y="170"/>
                    <a:pt x="61" y="188"/>
                    <a:pt x="63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2" y="187"/>
                    <a:pt x="129" y="169"/>
                    <a:pt x="137" y="156"/>
                  </a:cubicBezTo>
                  <a:cubicBezTo>
                    <a:pt x="162" y="120"/>
                    <a:pt x="178" y="93"/>
                    <a:pt x="180" y="47"/>
                  </a:cubicBezTo>
                  <a:cubicBezTo>
                    <a:pt x="180" y="33"/>
                    <a:pt x="178" y="23"/>
                    <a:pt x="173" y="17"/>
                  </a:cubicBezTo>
                  <a:cubicBezTo>
                    <a:pt x="161" y="3"/>
                    <a:pt x="132" y="0"/>
                    <a:pt x="9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0161" tIns="45081" rIns="90161" bIns="45081" numCol="1" anchor="t" anchorCtr="0" compatLnSpc="1">
              <a:prstTxWarp prst="textNoShape">
                <a:avLst/>
              </a:prstTxWarp>
            </a:bodyPr>
            <a:lstStyle/>
            <a:p>
              <a:endParaRPr lang="en-GB" sz="1380" dirty="0"/>
            </a:p>
          </p:txBody>
        </p:sp>
        <p:sp>
          <p:nvSpPr>
            <p:cNvPr id="30" name="Freeform 156"/>
            <p:cNvSpPr>
              <a:spLocks noEditPoints="1"/>
            </p:cNvSpPr>
            <p:nvPr/>
          </p:nvSpPr>
          <p:spPr bwMode="auto">
            <a:xfrm>
              <a:off x="3076575" y="4505326"/>
              <a:ext cx="279400" cy="341313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20" y="433"/>
                </a:cxn>
                <a:cxn ang="0">
                  <a:pos x="207" y="863"/>
                </a:cxn>
                <a:cxn ang="0">
                  <a:pos x="277" y="1038"/>
                </a:cxn>
                <a:cxn ang="0">
                  <a:pos x="583" y="1038"/>
                </a:cxn>
                <a:cxn ang="0">
                  <a:pos x="658" y="860"/>
                </a:cxn>
                <a:cxn ang="0">
                  <a:pos x="840" y="433"/>
                </a:cxn>
                <a:cxn ang="0">
                  <a:pos x="430" y="0"/>
                </a:cxn>
                <a:cxn ang="0">
                  <a:pos x="605" y="646"/>
                </a:cxn>
                <a:cxn ang="0">
                  <a:pos x="581" y="745"/>
                </a:cxn>
                <a:cxn ang="0">
                  <a:pos x="532" y="820"/>
                </a:cxn>
                <a:cxn ang="0">
                  <a:pos x="507" y="880"/>
                </a:cxn>
                <a:cxn ang="0">
                  <a:pos x="503" y="895"/>
                </a:cxn>
                <a:cxn ang="0">
                  <a:pos x="488" y="895"/>
                </a:cxn>
                <a:cxn ang="0">
                  <a:pos x="354" y="895"/>
                </a:cxn>
                <a:cxn ang="0">
                  <a:pos x="352" y="877"/>
                </a:cxn>
                <a:cxn ang="0">
                  <a:pos x="330" y="822"/>
                </a:cxn>
                <a:cxn ang="0">
                  <a:pos x="254" y="648"/>
                </a:cxn>
                <a:cxn ang="0">
                  <a:pos x="257" y="607"/>
                </a:cxn>
                <a:cxn ang="0">
                  <a:pos x="274" y="575"/>
                </a:cxn>
                <a:cxn ang="0">
                  <a:pos x="340" y="543"/>
                </a:cxn>
                <a:cxn ang="0">
                  <a:pos x="431" y="538"/>
                </a:cxn>
                <a:cxn ang="0">
                  <a:pos x="519" y="544"/>
                </a:cxn>
                <a:cxn ang="0">
                  <a:pos x="583" y="574"/>
                </a:cxn>
                <a:cxn ang="0">
                  <a:pos x="605" y="646"/>
                </a:cxn>
              </a:cxnLst>
              <a:rect l="0" t="0" r="r" b="b"/>
              <a:pathLst>
                <a:path w="849" h="1038">
                  <a:moveTo>
                    <a:pt x="430" y="0"/>
                  </a:moveTo>
                  <a:cubicBezTo>
                    <a:pt x="168" y="0"/>
                    <a:pt x="0" y="224"/>
                    <a:pt x="20" y="433"/>
                  </a:cubicBezTo>
                  <a:cubicBezTo>
                    <a:pt x="39" y="631"/>
                    <a:pt x="118" y="757"/>
                    <a:pt x="207" y="863"/>
                  </a:cubicBezTo>
                  <a:cubicBezTo>
                    <a:pt x="263" y="930"/>
                    <a:pt x="277" y="1038"/>
                    <a:pt x="277" y="1038"/>
                  </a:cubicBezTo>
                  <a:cubicBezTo>
                    <a:pt x="583" y="1038"/>
                    <a:pt x="583" y="1038"/>
                    <a:pt x="583" y="1038"/>
                  </a:cubicBezTo>
                  <a:cubicBezTo>
                    <a:pt x="583" y="1038"/>
                    <a:pt x="614" y="920"/>
                    <a:pt x="658" y="860"/>
                  </a:cubicBezTo>
                  <a:cubicBezTo>
                    <a:pt x="752" y="735"/>
                    <a:pt x="832" y="622"/>
                    <a:pt x="840" y="433"/>
                  </a:cubicBezTo>
                  <a:cubicBezTo>
                    <a:pt x="849" y="230"/>
                    <a:pt x="693" y="0"/>
                    <a:pt x="430" y="0"/>
                  </a:cubicBezTo>
                  <a:close/>
                  <a:moveTo>
                    <a:pt x="605" y="646"/>
                  </a:moveTo>
                  <a:cubicBezTo>
                    <a:pt x="604" y="682"/>
                    <a:pt x="596" y="714"/>
                    <a:pt x="581" y="745"/>
                  </a:cubicBezTo>
                  <a:cubicBezTo>
                    <a:pt x="568" y="772"/>
                    <a:pt x="551" y="795"/>
                    <a:pt x="532" y="820"/>
                  </a:cubicBezTo>
                  <a:cubicBezTo>
                    <a:pt x="521" y="835"/>
                    <a:pt x="510" y="869"/>
                    <a:pt x="507" y="880"/>
                  </a:cubicBezTo>
                  <a:cubicBezTo>
                    <a:pt x="503" y="895"/>
                    <a:pt x="503" y="895"/>
                    <a:pt x="503" y="895"/>
                  </a:cubicBezTo>
                  <a:cubicBezTo>
                    <a:pt x="488" y="895"/>
                    <a:pt x="488" y="895"/>
                    <a:pt x="488" y="895"/>
                  </a:cubicBezTo>
                  <a:cubicBezTo>
                    <a:pt x="354" y="895"/>
                    <a:pt x="354" y="895"/>
                    <a:pt x="354" y="895"/>
                  </a:cubicBezTo>
                  <a:cubicBezTo>
                    <a:pt x="352" y="877"/>
                    <a:pt x="352" y="877"/>
                    <a:pt x="352" y="877"/>
                  </a:cubicBezTo>
                  <a:cubicBezTo>
                    <a:pt x="352" y="877"/>
                    <a:pt x="347" y="842"/>
                    <a:pt x="330" y="822"/>
                  </a:cubicBezTo>
                  <a:cubicBezTo>
                    <a:pt x="297" y="782"/>
                    <a:pt x="262" y="731"/>
                    <a:pt x="254" y="648"/>
                  </a:cubicBezTo>
                  <a:cubicBezTo>
                    <a:pt x="253" y="632"/>
                    <a:pt x="254" y="619"/>
                    <a:pt x="257" y="607"/>
                  </a:cubicBezTo>
                  <a:cubicBezTo>
                    <a:pt x="260" y="595"/>
                    <a:pt x="266" y="584"/>
                    <a:pt x="274" y="575"/>
                  </a:cubicBezTo>
                  <a:cubicBezTo>
                    <a:pt x="288" y="559"/>
                    <a:pt x="309" y="549"/>
                    <a:pt x="340" y="543"/>
                  </a:cubicBezTo>
                  <a:cubicBezTo>
                    <a:pt x="367" y="539"/>
                    <a:pt x="400" y="538"/>
                    <a:pt x="431" y="538"/>
                  </a:cubicBezTo>
                  <a:cubicBezTo>
                    <a:pt x="471" y="538"/>
                    <a:pt x="498" y="540"/>
                    <a:pt x="519" y="544"/>
                  </a:cubicBezTo>
                  <a:cubicBezTo>
                    <a:pt x="548" y="549"/>
                    <a:pt x="569" y="559"/>
                    <a:pt x="583" y="574"/>
                  </a:cubicBezTo>
                  <a:cubicBezTo>
                    <a:pt x="599" y="592"/>
                    <a:pt x="607" y="615"/>
                    <a:pt x="605" y="6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0161" tIns="45081" rIns="90161" bIns="45081" numCol="1" anchor="t" anchorCtr="0" compatLnSpc="1">
              <a:prstTxWarp prst="textNoShape">
                <a:avLst/>
              </a:prstTxWarp>
            </a:bodyPr>
            <a:lstStyle/>
            <a:p>
              <a:endParaRPr lang="en-GB" sz="1380" dirty="0"/>
            </a:p>
          </p:txBody>
        </p:sp>
        <p:sp>
          <p:nvSpPr>
            <p:cNvPr id="31" name="Freeform 157"/>
            <p:cNvSpPr>
              <a:spLocks/>
            </p:cNvSpPr>
            <p:nvPr/>
          </p:nvSpPr>
          <p:spPr bwMode="auto">
            <a:xfrm>
              <a:off x="3170238" y="4864101"/>
              <a:ext cx="96837" cy="28575"/>
            </a:xfrm>
            <a:custGeom>
              <a:avLst/>
              <a:gdLst/>
              <a:ahLst/>
              <a:cxnLst>
                <a:cxn ang="0">
                  <a:pos x="297" y="73"/>
                </a:cxn>
                <a:cxn ang="0">
                  <a:pos x="280" y="91"/>
                </a:cxn>
                <a:cxn ang="0">
                  <a:pos x="17" y="91"/>
                </a:cxn>
                <a:cxn ang="0">
                  <a:pos x="0" y="73"/>
                </a:cxn>
                <a:cxn ang="0">
                  <a:pos x="0" y="18"/>
                </a:cxn>
                <a:cxn ang="0">
                  <a:pos x="17" y="0"/>
                </a:cxn>
                <a:cxn ang="0">
                  <a:pos x="280" y="0"/>
                </a:cxn>
                <a:cxn ang="0">
                  <a:pos x="297" y="18"/>
                </a:cxn>
                <a:cxn ang="0">
                  <a:pos x="297" y="73"/>
                </a:cxn>
              </a:cxnLst>
              <a:rect l="0" t="0" r="r" b="b"/>
              <a:pathLst>
                <a:path w="297" h="91">
                  <a:moveTo>
                    <a:pt x="297" y="73"/>
                  </a:moveTo>
                  <a:cubicBezTo>
                    <a:pt x="297" y="83"/>
                    <a:pt x="290" y="91"/>
                    <a:pt x="280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8" y="91"/>
                    <a:pt x="0" y="83"/>
                    <a:pt x="0" y="7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90" y="0"/>
                    <a:pt x="297" y="8"/>
                    <a:pt x="297" y="18"/>
                  </a:cubicBezTo>
                  <a:lnTo>
                    <a:pt x="297" y="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0161" tIns="45081" rIns="90161" bIns="45081" numCol="1" anchor="t" anchorCtr="0" compatLnSpc="1">
              <a:prstTxWarp prst="textNoShape">
                <a:avLst/>
              </a:prstTxWarp>
            </a:bodyPr>
            <a:lstStyle/>
            <a:p>
              <a:endParaRPr lang="en-GB" sz="1380" dirty="0"/>
            </a:p>
          </p:txBody>
        </p:sp>
        <p:sp>
          <p:nvSpPr>
            <p:cNvPr id="32" name="Freeform 158"/>
            <p:cNvSpPr>
              <a:spLocks/>
            </p:cNvSpPr>
            <p:nvPr/>
          </p:nvSpPr>
          <p:spPr bwMode="auto">
            <a:xfrm>
              <a:off x="3175000" y="4908551"/>
              <a:ext cx="85725" cy="25400"/>
            </a:xfrm>
            <a:custGeom>
              <a:avLst/>
              <a:gdLst/>
              <a:ahLst/>
              <a:cxnLst>
                <a:cxn ang="0">
                  <a:pos x="263" y="64"/>
                </a:cxn>
                <a:cxn ang="0">
                  <a:pos x="248" y="79"/>
                </a:cxn>
                <a:cxn ang="0">
                  <a:pos x="16" y="79"/>
                </a:cxn>
                <a:cxn ang="0">
                  <a:pos x="0" y="64"/>
                </a:cxn>
                <a:cxn ang="0">
                  <a:pos x="0" y="15"/>
                </a:cxn>
                <a:cxn ang="0">
                  <a:pos x="16" y="0"/>
                </a:cxn>
                <a:cxn ang="0">
                  <a:pos x="248" y="0"/>
                </a:cxn>
                <a:cxn ang="0">
                  <a:pos x="263" y="15"/>
                </a:cxn>
                <a:cxn ang="0">
                  <a:pos x="263" y="64"/>
                </a:cxn>
              </a:cxnLst>
              <a:rect l="0" t="0" r="r" b="b"/>
              <a:pathLst>
                <a:path w="263" h="79">
                  <a:moveTo>
                    <a:pt x="263" y="64"/>
                  </a:moveTo>
                  <a:cubicBezTo>
                    <a:pt x="263" y="72"/>
                    <a:pt x="256" y="79"/>
                    <a:pt x="248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7" y="79"/>
                    <a:pt x="0" y="72"/>
                    <a:pt x="0" y="6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6" y="0"/>
                    <a:pt x="263" y="7"/>
                    <a:pt x="263" y="15"/>
                  </a:cubicBezTo>
                  <a:lnTo>
                    <a:pt x="263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0161" tIns="45081" rIns="90161" bIns="45081" numCol="1" anchor="t" anchorCtr="0" compatLnSpc="1">
              <a:prstTxWarp prst="textNoShape">
                <a:avLst/>
              </a:prstTxWarp>
            </a:bodyPr>
            <a:lstStyle/>
            <a:p>
              <a:endParaRPr lang="en-GB" sz="1380" dirty="0"/>
            </a:p>
          </p:txBody>
        </p:sp>
        <p:sp>
          <p:nvSpPr>
            <p:cNvPr id="33" name="Freeform 159"/>
            <p:cNvSpPr>
              <a:spLocks/>
            </p:cNvSpPr>
            <p:nvPr/>
          </p:nvSpPr>
          <p:spPr bwMode="auto">
            <a:xfrm>
              <a:off x="3190875" y="4948238"/>
              <a:ext cx="55562" cy="17463"/>
            </a:xfrm>
            <a:custGeom>
              <a:avLst/>
              <a:gdLst/>
              <a:ahLst/>
              <a:cxnLst>
                <a:cxn ang="0">
                  <a:pos x="169" y="41"/>
                </a:cxn>
                <a:cxn ang="0">
                  <a:pos x="159" y="52"/>
                </a:cxn>
                <a:cxn ang="0">
                  <a:pos x="10" y="52"/>
                </a:cxn>
                <a:cxn ang="0">
                  <a:pos x="0" y="41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59" y="0"/>
                </a:cxn>
                <a:cxn ang="0">
                  <a:pos x="169" y="10"/>
                </a:cxn>
                <a:cxn ang="0">
                  <a:pos x="169" y="41"/>
                </a:cxn>
              </a:cxnLst>
              <a:rect l="0" t="0" r="r" b="b"/>
              <a:pathLst>
                <a:path w="169" h="52">
                  <a:moveTo>
                    <a:pt x="169" y="41"/>
                  </a:moveTo>
                  <a:cubicBezTo>
                    <a:pt x="169" y="47"/>
                    <a:pt x="165" y="52"/>
                    <a:pt x="159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7"/>
                    <a:pt x="0" y="4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5" y="0"/>
                    <a:pt x="169" y="5"/>
                    <a:pt x="169" y="10"/>
                  </a:cubicBezTo>
                  <a:lnTo>
                    <a:pt x="169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0161" tIns="45081" rIns="90161" bIns="45081" numCol="1" anchor="t" anchorCtr="0" compatLnSpc="1">
              <a:prstTxWarp prst="textNoShape">
                <a:avLst/>
              </a:prstTxWarp>
            </a:bodyPr>
            <a:lstStyle/>
            <a:p>
              <a:endParaRPr lang="en-GB" sz="138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42403" y="4572000"/>
            <a:ext cx="9768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Осъзнатост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Предизвикателства </a:t>
            </a:r>
            <a:br>
              <a:rPr lang="bg-BG" dirty="0" smtClean="0"/>
            </a:br>
            <a:r>
              <a:rPr lang="bg-BG" dirty="0" smtClean="0"/>
              <a:t>Глобални тенденции до 2030</a:t>
            </a:r>
            <a:endParaRPr lang="en-US" dirty="0"/>
          </a:p>
        </p:txBody>
      </p:sp>
      <p:grpSp>
        <p:nvGrpSpPr>
          <p:cNvPr id="3" name="Group 60"/>
          <p:cNvGrpSpPr/>
          <p:nvPr/>
        </p:nvGrpSpPr>
        <p:grpSpPr>
          <a:xfrm>
            <a:off x="4160664" y="1524000"/>
            <a:ext cx="1569954" cy="1578395"/>
            <a:chOff x="3886601" y="1997494"/>
            <a:chExt cx="1700784" cy="1709928"/>
          </a:xfrm>
        </p:grpSpPr>
        <p:sp>
          <p:nvSpPr>
            <p:cNvPr id="4" name="Oval 810"/>
            <p:cNvSpPr>
              <a:spLocks noChangeArrowheads="1"/>
            </p:cNvSpPr>
            <p:nvPr/>
          </p:nvSpPr>
          <p:spPr bwMode="auto">
            <a:xfrm>
              <a:off x="3886601" y="1997494"/>
              <a:ext cx="1700784" cy="1709928"/>
            </a:xfrm>
            <a:prstGeom prst="ellipse">
              <a:avLst/>
            </a:prstGeom>
            <a:solidFill>
              <a:srgbClr val="E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5" name="Freeform 811"/>
            <p:cNvSpPr>
              <a:spLocks noEditPoints="1"/>
            </p:cNvSpPr>
            <p:nvPr/>
          </p:nvSpPr>
          <p:spPr bwMode="auto">
            <a:xfrm>
              <a:off x="4351838" y="2296540"/>
              <a:ext cx="770310" cy="1111837"/>
            </a:xfrm>
            <a:custGeom>
              <a:avLst/>
              <a:gdLst>
                <a:gd name="T0" fmla="*/ 38 w 202"/>
                <a:gd name="T1" fmla="*/ 0 h 290"/>
                <a:gd name="T2" fmla="*/ 24 w 202"/>
                <a:gd name="T3" fmla="*/ 0 h 290"/>
                <a:gd name="T4" fmla="*/ 0 w 202"/>
                <a:gd name="T5" fmla="*/ 24 h 290"/>
                <a:gd name="T6" fmla="*/ 0 w 202"/>
                <a:gd name="T7" fmla="*/ 290 h 290"/>
                <a:gd name="T8" fmla="*/ 176 w 202"/>
                <a:gd name="T9" fmla="*/ 290 h 290"/>
                <a:gd name="T10" fmla="*/ 176 w 202"/>
                <a:gd name="T11" fmla="*/ 280 h 290"/>
                <a:gd name="T12" fmla="*/ 192 w 202"/>
                <a:gd name="T13" fmla="*/ 264 h 290"/>
                <a:gd name="T14" fmla="*/ 202 w 202"/>
                <a:gd name="T15" fmla="*/ 264 h 290"/>
                <a:gd name="T16" fmla="*/ 202 w 202"/>
                <a:gd name="T17" fmla="*/ 0 h 290"/>
                <a:gd name="T18" fmla="*/ 38 w 202"/>
                <a:gd name="T19" fmla="*/ 0 h 290"/>
                <a:gd name="T20" fmla="*/ 190 w 202"/>
                <a:gd name="T21" fmla="*/ 250 h 290"/>
                <a:gd name="T22" fmla="*/ 176 w 202"/>
                <a:gd name="T23" fmla="*/ 262 h 290"/>
                <a:gd name="T24" fmla="*/ 176 w 202"/>
                <a:gd name="T25" fmla="*/ 24 h 290"/>
                <a:gd name="T26" fmla="*/ 24 w 202"/>
                <a:gd name="T27" fmla="*/ 24 h 290"/>
                <a:gd name="T28" fmla="*/ 12 w 202"/>
                <a:gd name="T29" fmla="*/ 24 h 290"/>
                <a:gd name="T30" fmla="*/ 24 w 202"/>
                <a:gd name="T31" fmla="*/ 12 h 290"/>
                <a:gd name="T32" fmla="*/ 190 w 202"/>
                <a:gd name="T33" fmla="*/ 12 h 290"/>
                <a:gd name="T34" fmla="*/ 190 w 202"/>
                <a:gd name="T35" fmla="*/ 25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290">
                  <a:moveTo>
                    <a:pt x="38" y="0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0" y="290"/>
                  </a:lnTo>
                  <a:lnTo>
                    <a:pt x="176" y="290"/>
                  </a:lnTo>
                  <a:lnTo>
                    <a:pt x="176" y="280"/>
                  </a:lnTo>
                  <a:lnTo>
                    <a:pt x="192" y="264"/>
                  </a:lnTo>
                  <a:lnTo>
                    <a:pt x="202" y="264"/>
                  </a:lnTo>
                  <a:lnTo>
                    <a:pt x="202" y="0"/>
                  </a:lnTo>
                  <a:lnTo>
                    <a:pt x="38" y="0"/>
                  </a:lnTo>
                  <a:close/>
                  <a:moveTo>
                    <a:pt x="190" y="250"/>
                  </a:moveTo>
                  <a:lnTo>
                    <a:pt x="176" y="262"/>
                  </a:lnTo>
                  <a:lnTo>
                    <a:pt x="176" y="2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190" y="12"/>
                  </a:lnTo>
                  <a:lnTo>
                    <a:pt x="190" y="250"/>
                  </a:ln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6" name="Freeform 812"/>
            <p:cNvSpPr>
              <a:spLocks/>
            </p:cNvSpPr>
            <p:nvPr/>
          </p:nvSpPr>
          <p:spPr bwMode="auto">
            <a:xfrm>
              <a:off x="4656911" y="3193677"/>
              <a:ext cx="76268" cy="38339"/>
            </a:xfrm>
            <a:custGeom>
              <a:avLst/>
              <a:gdLst>
                <a:gd name="T0" fmla="*/ 5 w 10"/>
                <a:gd name="T1" fmla="*/ 5 h 5"/>
                <a:gd name="T2" fmla="*/ 10 w 10"/>
                <a:gd name="T3" fmla="*/ 0 h 5"/>
                <a:gd name="T4" fmla="*/ 0 w 10"/>
                <a:gd name="T5" fmla="*/ 0 h 5"/>
                <a:gd name="T6" fmla="*/ 5 w 1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5" y="5"/>
                  </a:moveTo>
                  <a:cubicBezTo>
                    <a:pt x="8" y="5"/>
                    <a:pt x="10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5" y="5"/>
                  </a:cubicBezTo>
                  <a:close/>
                </a:path>
              </a:pathLst>
            </a:custGeom>
            <a:solidFill>
              <a:srgbClr val="F1E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7" name="Freeform 813"/>
            <p:cNvSpPr>
              <a:spLocks/>
            </p:cNvSpPr>
            <p:nvPr/>
          </p:nvSpPr>
          <p:spPr bwMode="auto">
            <a:xfrm>
              <a:off x="4595897" y="3047988"/>
              <a:ext cx="190671" cy="30671"/>
            </a:xfrm>
            <a:custGeom>
              <a:avLst/>
              <a:gdLst>
                <a:gd name="T0" fmla="*/ 25 w 25"/>
                <a:gd name="T1" fmla="*/ 2 h 4"/>
                <a:gd name="T2" fmla="*/ 23 w 25"/>
                <a:gd name="T3" fmla="*/ 4 h 4"/>
                <a:gd name="T4" fmla="*/ 3 w 25"/>
                <a:gd name="T5" fmla="*/ 4 h 4"/>
                <a:gd name="T6" fmla="*/ 0 w 25"/>
                <a:gd name="T7" fmla="*/ 2 h 4"/>
                <a:gd name="T8" fmla="*/ 3 w 25"/>
                <a:gd name="T9" fmla="*/ 0 h 4"/>
                <a:gd name="T10" fmla="*/ 23 w 25"/>
                <a:gd name="T11" fmla="*/ 0 h 4"/>
                <a:gd name="T12" fmla="*/ 25 w 2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">
                  <a:moveTo>
                    <a:pt x="25" y="2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F1E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8" name="Freeform 814"/>
            <p:cNvSpPr>
              <a:spLocks/>
            </p:cNvSpPr>
            <p:nvPr/>
          </p:nvSpPr>
          <p:spPr bwMode="auto">
            <a:xfrm>
              <a:off x="4595897" y="3093995"/>
              <a:ext cx="190671" cy="30671"/>
            </a:xfrm>
            <a:custGeom>
              <a:avLst/>
              <a:gdLst>
                <a:gd name="T0" fmla="*/ 25 w 25"/>
                <a:gd name="T1" fmla="*/ 2 h 4"/>
                <a:gd name="T2" fmla="*/ 23 w 25"/>
                <a:gd name="T3" fmla="*/ 4 h 4"/>
                <a:gd name="T4" fmla="*/ 3 w 25"/>
                <a:gd name="T5" fmla="*/ 4 h 4"/>
                <a:gd name="T6" fmla="*/ 0 w 25"/>
                <a:gd name="T7" fmla="*/ 2 h 4"/>
                <a:gd name="T8" fmla="*/ 3 w 25"/>
                <a:gd name="T9" fmla="*/ 0 h 4"/>
                <a:gd name="T10" fmla="*/ 23 w 25"/>
                <a:gd name="T11" fmla="*/ 0 h 4"/>
                <a:gd name="T12" fmla="*/ 25 w 2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">
                  <a:moveTo>
                    <a:pt x="25" y="2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F1E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9" name="Freeform 815"/>
            <p:cNvSpPr>
              <a:spLocks/>
            </p:cNvSpPr>
            <p:nvPr/>
          </p:nvSpPr>
          <p:spPr bwMode="auto">
            <a:xfrm>
              <a:off x="4595897" y="3140002"/>
              <a:ext cx="190671" cy="38339"/>
            </a:xfrm>
            <a:custGeom>
              <a:avLst/>
              <a:gdLst>
                <a:gd name="T0" fmla="*/ 25 w 25"/>
                <a:gd name="T1" fmla="*/ 2 h 5"/>
                <a:gd name="T2" fmla="*/ 23 w 25"/>
                <a:gd name="T3" fmla="*/ 5 h 5"/>
                <a:gd name="T4" fmla="*/ 3 w 25"/>
                <a:gd name="T5" fmla="*/ 5 h 5"/>
                <a:gd name="T6" fmla="*/ 0 w 25"/>
                <a:gd name="T7" fmla="*/ 2 h 5"/>
                <a:gd name="T8" fmla="*/ 3 w 25"/>
                <a:gd name="T9" fmla="*/ 0 h 5"/>
                <a:gd name="T10" fmla="*/ 23 w 25"/>
                <a:gd name="T11" fmla="*/ 0 h 5"/>
                <a:gd name="T12" fmla="*/ 25 w 25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5" y="2"/>
                  </a:moveTo>
                  <a:cubicBezTo>
                    <a:pt x="25" y="4"/>
                    <a:pt x="24" y="5"/>
                    <a:pt x="2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F1E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" name="Freeform 816"/>
            <p:cNvSpPr>
              <a:spLocks noEditPoints="1"/>
            </p:cNvSpPr>
            <p:nvPr/>
          </p:nvSpPr>
          <p:spPr bwMode="auto">
            <a:xfrm>
              <a:off x="4496748" y="2541911"/>
              <a:ext cx="388969" cy="490742"/>
            </a:xfrm>
            <a:custGeom>
              <a:avLst/>
              <a:gdLst>
                <a:gd name="T0" fmla="*/ 26 w 51"/>
                <a:gd name="T1" fmla="*/ 0 h 64"/>
                <a:gd name="T2" fmla="*/ 0 w 51"/>
                <a:gd name="T3" fmla="*/ 26 h 64"/>
                <a:gd name="T4" fmla="*/ 2 w 51"/>
                <a:gd name="T5" fmla="*/ 36 h 64"/>
                <a:gd name="T6" fmla="*/ 2 w 51"/>
                <a:gd name="T7" fmla="*/ 36 h 64"/>
                <a:gd name="T8" fmla="*/ 13 w 51"/>
                <a:gd name="T9" fmla="*/ 64 h 64"/>
                <a:gd name="T10" fmla="*/ 39 w 51"/>
                <a:gd name="T11" fmla="*/ 64 h 64"/>
                <a:gd name="T12" fmla="*/ 49 w 51"/>
                <a:gd name="T13" fmla="*/ 37 h 64"/>
                <a:gd name="T14" fmla="*/ 51 w 51"/>
                <a:gd name="T15" fmla="*/ 26 h 64"/>
                <a:gd name="T16" fmla="*/ 26 w 51"/>
                <a:gd name="T17" fmla="*/ 0 h 64"/>
                <a:gd name="T18" fmla="*/ 44 w 51"/>
                <a:gd name="T19" fmla="*/ 37 h 64"/>
                <a:gd name="T20" fmla="*/ 42 w 51"/>
                <a:gd name="T21" fmla="*/ 38 h 64"/>
                <a:gd name="T22" fmla="*/ 41 w 51"/>
                <a:gd name="T23" fmla="*/ 37 h 64"/>
                <a:gd name="T24" fmla="*/ 40 w 51"/>
                <a:gd name="T25" fmla="*/ 34 h 64"/>
                <a:gd name="T26" fmla="*/ 43 w 51"/>
                <a:gd name="T27" fmla="*/ 26 h 64"/>
                <a:gd name="T28" fmla="*/ 29 w 51"/>
                <a:gd name="T29" fmla="*/ 9 h 64"/>
                <a:gd name="T30" fmla="*/ 28 w 51"/>
                <a:gd name="T31" fmla="*/ 7 h 64"/>
                <a:gd name="T32" fmla="*/ 30 w 51"/>
                <a:gd name="T33" fmla="*/ 5 h 64"/>
                <a:gd name="T34" fmla="*/ 47 w 51"/>
                <a:gd name="T35" fmla="*/ 26 h 64"/>
                <a:gd name="T36" fmla="*/ 44 w 51"/>
                <a:gd name="T37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4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9"/>
                    <a:pt x="1" y="33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34"/>
                    <a:pt x="51" y="3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  <a:moveTo>
                    <a:pt x="44" y="37"/>
                  </a:moveTo>
                  <a:cubicBezTo>
                    <a:pt x="44" y="37"/>
                    <a:pt x="43" y="38"/>
                    <a:pt x="42" y="38"/>
                  </a:cubicBezTo>
                  <a:cubicBezTo>
                    <a:pt x="42" y="38"/>
                    <a:pt x="41" y="38"/>
                    <a:pt x="41" y="37"/>
                  </a:cubicBezTo>
                  <a:cubicBezTo>
                    <a:pt x="40" y="37"/>
                    <a:pt x="40" y="35"/>
                    <a:pt x="40" y="34"/>
                  </a:cubicBezTo>
                  <a:cubicBezTo>
                    <a:pt x="42" y="32"/>
                    <a:pt x="43" y="29"/>
                    <a:pt x="43" y="26"/>
                  </a:cubicBezTo>
                  <a:cubicBezTo>
                    <a:pt x="43" y="18"/>
                    <a:pt x="37" y="11"/>
                    <a:pt x="29" y="9"/>
                  </a:cubicBezTo>
                  <a:cubicBezTo>
                    <a:pt x="28" y="9"/>
                    <a:pt x="27" y="8"/>
                    <a:pt x="28" y="7"/>
                  </a:cubicBezTo>
                  <a:cubicBezTo>
                    <a:pt x="28" y="5"/>
                    <a:pt x="29" y="5"/>
                    <a:pt x="30" y="5"/>
                  </a:cubicBezTo>
                  <a:cubicBezTo>
                    <a:pt x="40" y="7"/>
                    <a:pt x="47" y="16"/>
                    <a:pt x="47" y="26"/>
                  </a:cubicBezTo>
                  <a:cubicBezTo>
                    <a:pt x="47" y="30"/>
                    <a:pt x="46" y="33"/>
                    <a:pt x="44" y="37"/>
                  </a:cubicBezTo>
                  <a:close/>
                </a:path>
              </a:pathLst>
            </a:custGeom>
            <a:solidFill>
              <a:srgbClr val="F1E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7157227" y="1526931"/>
            <a:ext cx="1569954" cy="1578395"/>
            <a:chOff x="10502901" y="5170488"/>
            <a:chExt cx="706438" cy="708025"/>
          </a:xfrm>
        </p:grpSpPr>
        <p:sp>
          <p:nvSpPr>
            <p:cNvPr id="12" name="Oval 817"/>
            <p:cNvSpPr>
              <a:spLocks noChangeArrowheads="1"/>
            </p:cNvSpPr>
            <p:nvPr/>
          </p:nvSpPr>
          <p:spPr bwMode="auto">
            <a:xfrm>
              <a:off x="10502901" y="5170488"/>
              <a:ext cx="706438" cy="708025"/>
            </a:xfrm>
            <a:prstGeom prst="ellipse">
              <a:avLst/>
            </a:prstGeom>
            <a:solidFill>
              <a:srgbClr val="E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3" name="Oval 818"/>
            <p:cNvSpPr>
              <a:spLocks noChangeArrowheads="1"/>
            </p:cNvSpPr>
            <p:nvPr/>
          </p:nvSpPr>
          <p:spPr bwMode="auto">
            <a:xfrm>
              <a:off x="10964863" y="5316538"/>
              <a:ext cx="107950" cy="107950"/>
            </a:xfrm>
            <a:prstGeom prst="ellipse">
              <a:avLst/>
            </a:pr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" name="Freeform 819"/>
            <p:cNvSpPr>
              <a:spLocks/>
            </p:cNvSpPr>
            <p:nvPr/>
          </p:nvSpPr>
          <p:spPr bwMode="auto">
            <a:xfrm>
              <a:off x="11022013" y="5392738"/>
              <a:ext cx="31750" cy="41275"/>
            </a:xfrm>
            <a:custGeom>
              <a:avLst/>
              <a:gdLst>
                <a:gd name="T0" fmla="*/ 20 w 20"/>
                <a:gd name="T1" fmla="*/ 0 h 26"/>
                <a:gd name="T2" fmla="*/ 20 w 20"/>
                <a:gd name="T3" fmla="*/ 26 h 26"/>
                <a:gd name="T4" fmla="*/ 0 w 20"/>
                <a:gd name="T5" fmla="*/ 12 h 26"/>
                <a:gd name="T6" fmla="*/ 20 w 20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20" y="26"/>
                  </a:lnTo>
                  <a:lnTo>
                    <a:pt x="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5" name="Oval 820"/>
            <p:cNvSpPr>
              <a:spLocks noChangeArrowheads="1"/>
            </p:cNvSpPr>
            <p:nvPr/>
          </p:nvSpPr>
          <p:spPr bwMode="auto">
            <a:xfrm>
              <a:off x="10807701" y="5316538"/>
              <a:ext cx="107950" cy="107950"/>
            </a:xfrm>
            <a:prstGeom prst="ellipse">
              <a:avLst/>
            </a:pr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6" name="Freeform 821"/>
            <p:cNvSpPr>
              <a:spLocks/>
            </p:cNvSpPr>
            <p:nvPr/>
          </p:nvSpPr>
          <p:spPr bwMode="auto">
            <a:xfrm>
              <a:off x="10864851" y="5392738"/>
              <a:ext cx="34925" cy="41275"/>
            </a:xfrm>
            <a:custGeom>
              <a:avLst/>
              <a:gdLst>
                <a:gd name="T0" fmla="*/ 20 w 22"/>
                <a:gd name="T1" fmla="*/ 0 h 26"/>
                <a:gd name="T2" fmla="*/ 22 w 22"/>
                <a:gd name="T3" fmla="*/ 26 h 26"/>
                <a:gd name="T4" fmla="*/ 0 w 22"/>
                <a:gd name="T5" fmla="*/ 12 h 26"/>
                <a:gd name="T6" fmla="*/ 20 w 2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20" y="0"/>
                  </a:moveTo>
                  <a:lnTo>
                    <a:pt x="22" y="26"/>
                  </a:lnTo>
                  <a:lnTo>
                    <a:pt x="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" name="Oval 822"/>
            <p:cNvSpPr>
              <a:spLocks noChangeArrowheads="1"/>
            </p:cNvSpPr>
            <p:nvPr/>
          </p:nvSpPr>
          <p:spPr bwMode="auto">
            <a:xfrm>
              <a:off x="10648951" y="5316538"/>
              <a:ext cx="107950" cy="107950"/>
            </a:xfrm>
            <a:prstGeom prst="ellipse">
              <a:avLst/>
            </a:pr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8" name="Freeform 823"/>
            <p:cNvSpPr>
              <a:spLocks/>
            </p:cNvSpPr>
            <p:nvPr/>
          </p:nvSpPr>
          <p:spPr bwMode="auto">
            <a:xfrm>
              <a:off x="10706101" y="5392738"/>
              <a:ext cx="34925" cy="41275"/>
            </a:xfrm>
            <a:custGeom>
              <a:avLst/>
              <a:gdLst>
                <a:gd name="T0" fmla="*/ 22 w 22"/>
                <a:gd name="T1" fmla="*/ 0 h 26"/>
                <a:gd name="T2" fmla="*/ 22 w 22"/>
                <a:gd name="T3" fmla="*/ 26 h 26"/>
                <a:gd name="T4" fmla="*/ 0 w 22"/>
                <a:gd name="T5" fmla="*/ 12 h 26"/>
                <a:gd name="T6" fmla="*/ 22 w 2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lnTo>
                    <a:pt x="22" y="26"/>
                  </a:lnTo>
                  <a:lnTo>
                    <a:pt x="0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9" name="Freeform 824"/>
            <p:cNvSpPr>
              <a:spLocks/>
            </p:cNvSpPr>
            <p:nvPr/>
          </p:nvSpPr>
          <p:spPr bwMode="auto">
            <a:xfrm>
              <a:off x="10795001" y="5472113"/>
              <a:ext cx="127000" cy="273050"/>
            </a:xfrm>
            <a:custGeom>
              <a:avLst/>
              <a:gdLst>
                <a:gd name="T0" fmla="*/ 0 w 40"/>
                <a:gd name="T1" fmla="*/ 43 h 86"/>
                <a:gd name="T2" fmla="*/ 0 w 40"/>
                <a:gd name="T3" fmla="*/ 42 h 86"/>
                <a:gd name="T4" fmla="*/ 0 w 40"/>
                <a:gd name="T5" fmla="*/ 42 h 86"/>
                <a:gd name="T6" fmla="*/ 7 w 40"/>
                <a:gd name="T7" fmla="*/ 21 h 86"/>
                <a:gd name="T8" fmla="*/ 14 w 40"/>
                <a:gd name="T9" fmla="*/ 14 h 86"/>
                <a:gd name="T10" fmla="*/ 16 w 40"/>
                <a:gd name="T11" fmla="*/ 14 h 86"/>
                <a:gd name="T12" fmla="*/ 15 w 40"/>
                <a:gd name="T13" fmla="*/ 13 h 86"/>
                <a:gd name="T14" fmla="*/ 16 w 40"/>
                <a:gd name="T15" fmla="*/ 1 h 86"/>
                <a:gd name="T16" fmla="*/ 19 w 40"/>
                <a:gd name="T17" fmla="*/ 0 h 86"/>
                <a:gd name="T18" fmla="*/ 21 w 40"/>
                <a:gd name="T19" fmla="*/ 0 h 86"/>
                <a:gd name="T20" fmla="*/ 21 w 40"/>
                <a:gd name="T21" fmla="*/ 1 h 86"/>
                <a:gd name="T22" fmla="*/ 27 w 40"/>
                <a:gd name="T23" fmla="*/ 5 h 86"/>
                <a:gd name="T24" fmla="*/ 26 w 40"/>
                <a:gd name="T25" fmla="*/ 13 h 86"/>
                <a:gd name="T26" fmla="*/ 24 w 40"/>
                <a:gd name="T27" fmla="*/ 14 h 86"/>
                <a:gd name="T28" fmla="*/ 25 w 40"/>
                <a:gd name="T29" fmla="*/ 14 h 86"/>
                <a:gd name="T30" fmla="*/ 34 w 40"/>
                <a:gd name="T31" fmla="*/ 21 h 86"/>
                <a:gd name="T32" fmla="*/ 38 w 40"/>
                <a:gd name="T33" fmla="*/ 36 h 86"/>
                <a:gd name="T34" fmla="*/ 40 w 40"/>
                <a:gd name="T35" fmla="*/ 42 h 86"/>
                <a:gd name="T36" fmla="*/ 40 w 40"/>
                <a:gd name="T37" fmla="*/ 43 h 86"/>
                <a:gd name="T38" fmla="*/ 40 w 40"/>
                <a:gd name="T39" fmla="*/ 43 h 86"/>
                <a:gd name="T40" fmla="*/ 38 w 40"/>
                <a:gd name="T41" fmla="*/ 45 h 86"/>
                <a:gd name="T42" fmla="*/ 35 w 40"/>
                <a:gd name="T43" fmla="*/ 44 h 86"/>
                <a:gd name="T44" fmla="*/ 34 w 40"/>
                <a:gd name="T45" fmla="*/ 43 h 86"/>
                <a:gd name="T46" fmla="*/ 31 w 40"/>
                <a:gd name="T47" fmla="*/ 33 h 86"/>
                <a:gd name="T48" fmla="*/ 29 w 40"/>
                <a:gd name="T49" fmla="*/ 25 h 86"/>
                <a:gd name="T50" fmla="*/ 28 w 40"/>
                <a:gd name="T51" fmla="*/ 24 h 86"/>
                <a:gd name="T52" fmla="*/ 27 w 40"/>
                <a:gd name="T53" fmla="*/ 24 h 86"/>
                <a:gd name="T54" fmla="*/ 36 w 40"/>
                <a:gd name="T55" fmla="*/ 57 h 86"/>
                <a:gd name="T56" fmla="*/ 28 w 40"/>
                <a:gd name="T57" fmla="*/ 57 h 86"/>
                <a:gd name="T58" fmla="*/ 28 w 40"/>
                <a:gd name="T59" fmla="*/ 58 h 86"/>
                <a:gd name="T60" fmla="*/ 28 w 40"/>
                <a:gd name="T61" fmla="*/ 74 h 86"/>
                <a:gd name="T62" fmla="*/ 28 w 40"/>
                <a:gd name="T63" fmla="*/ 82 h 86"/>
                <a:gd name="T64" fmla="*/ 23 w 40"/>
                <a:gd name="T65" fmla="*/ 85 h 86"/>
                <a:gd name="T66" fmla="*/ 21 w 40"/>
                <a:gd name="T67" fmla="*/ 82 h 86"/>
                <a:gd name="T68" fmla="*/ 21 w 40"/>
                <a:gd name="T69" fmla="*/ 58 h 86"/>
                <a:gd name="T70" fmla="*/ 21 w 40"/>
                <a:gd name="T71" fmla="*/ 57 h 86"/>
                <a:gd name="T72" fmla="*/ 19 w 40"/>
                <a:gd name="T73" fmla="*/ 57 h 86"/>
                <a:gd name="T74" fmla="*/ 19 w 40"/>
                <a:gd name="T75" fmla="*/ 58 h 86"/>
                <a:gd name="T76" fmla="*/ 19 w 40"/>
                <a:gd name="T77" fmla="*/ 74 h 86"/>
                <a:gd name="T78" fmla="*/ 19 w 40"/>
                <a:gd name="T79" fmla="*/ 82 h 86"/>
                <a:gd name="T80" fmla="*/ 14 w 40"/>
                <a:gd name="T81" fmla="*/ 85 h 86"/>
                <a:gd name="T82" fmla="*/ 12 w 40"/>
                <a:gd name="T83" fmla="*/ 82 h 86"/>
                <a:gd name="T84" fmla="*/ 12 w 40"/>
                <a:gd name="T85" fmla="*/ 58 h 86"/>
                <a:gd name="T86" fmla="*/ 12 w 40"/>
                <a:gd name="T87" fmla="*/ 57 h 86"/>
                <a:gd name="T88" fmla="*/ 4 w 40"/>
                <a:gd name="T89" fmla="*/ 57 h 86"/>
                <a:gd name="T90" fmla="*/ 13 w 40"/>
                <a:gd name="T91" fmla="*/ 24 h 86"/>
                <a:gd name="T92" fmla="*/ 11 w 40"/>
                <a:gd name="T93" fmla="*/ 25 h 86"/>
                <a:gd name="T94" fmla="*/ 6 w 40"/>
                <a:gd name="T95" fmla="*/ 43 h 86"/>
                <a:gd name="T96" fmla="*/ 5 w 40"/>
                <a:gd name="T97" fmla="*/ 44 h 86"/>
                <a:gd name="T98" fmla="*/ 3 w 40"/>
                <a:gd name="T99" fmla="*/ 45 h 86"/>
                <a:gd name="T100" fmla="*/ 0 w 40"/>
                <a:gd name="T10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86"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35"/>
                    <a:pt x="4" y="28"/>
                    <a:pt x="7" y="21"/>
                  </a:cubicBezTo>
                  <a:cubicBezTo>
                    <a:pt x="8" y="17"/>
                    <a:pt x="10" y="15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1" y="10"/>
                    <a:pt x="12" y="4"/>
                    <a:pt x="16" y="1"/>
                  </a:cubicBezTo>
                  <a:cubicBezTo>
                    <a:pt x="17" y="1"/>
                    <a:pt x="18" y="1"/>
                    <a:pt x="19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1"/>
                    <a:pt x="26" y="3"/>
                    <a:pt x="27" y="5"/>
                  </a:cubicBezTo>
                  <a:cubicBezTo>
                    <a:pt x="28" y="8"/>
                    <a:pt x="27" y="10"/>
                    <a:pt x="26" y="13"/>
                  </a:cubicBezTo>
                  <a:cubicBezTo>
                    <a:pt x="25" y="13"/>
                    <a:pt x="25" y="14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4"/>
                    <a:pt x="33" y="18"/>
                    <a:pt x="34" y="21"/>
                  </a:cubicBezTo>
                  <a:cubicBezTo>
                    <a:pt x="35" y="26"/>
                    <a:pt x="37" y="31"/>
                    <a:pt x="38" y="36"/>
                  </a:cubicBezTo>
                  <a:cubicBezTo>
                    <a:pt x="39" y="38"/>
                    <a:pt x="39" y="40"/>
                    <a:pt x="40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4"/>
                    <a:pt x="39" y="45"/>
                    <a:pt x="38" y="45"/>
                  </a:cubicBezTo>
                  <a:cubicBezTo>
                    <a:pt x="36" y="45"/>
                    <a:pt x="35" y="45"/>
                    <a:pt x="35" y="44"/>
                  </a:cubicBezTo>
                  <a:cubicBezTo>
                    <a:pt x="34" y="44"/>
                    <a:pt x="34" y="43"/>
                    <a:pt x="34" y="43"/>
                  </a:cubicBezTo>
                  <a:cubicBezTo>
                    <a:pt x="33" y="40"/>
                    <a:pt x="32" y="36"/>
                    <a:pt x="31" y="33"/>
                  </a:cubicBezTo>
                  <a:cubicBezTo>
                    <a:pt x="31" y="31"/>
                    <a:pt x="30" y="28"/>
                    <a:pt x="29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30" y="35"/>
                    <a:pt x="33" y="46"/>
                    <a:pt x="36" y="57"/>
                  </a:cubicBezTo>
                  <a:cubicBezTo>
                    <a:pt x="33" y="57"/>
                    <a:pt x="31" y="57"/>
                    <a:pt x="28" y="57"/>
                  </a:cubicBezTo>
                  <a:cubicBezTo>
                    <a:pt x="28" y="57"/>
                    <a:pt x="28" y="58"/>
                    <a:pt x="28" y="58"/>
                  </a:cubicBezTo>
                  <a:cubicBezTo>
                    <a:pt x="28" y="63"/>
                    <a:pt x="28" y="69"/>
                    <a:pt x="28" y="74"/>
                  </a:cubicBezTo>
                  <a:cubicBezTo>
                    <a:pt x="28" y="76"/>
                    <a:pt x="28" y="79"/>
                    <a:pt x="28" y="82"/>
                  </a:cubicBezTo>
                  <a:cubicBezTo>
                    <a:pt x="28" y="84"/>
                    <a:pt x="25" y="86"/>
                    <a:pt x="23" y="85"/>
                  </a:cubicBezTo>
                  <a:cubicBezTo>
                    <a:pt x="21" y="84"/>
                    <a:pt x="21" y="83"/>
                    <a:pt x="21" y="82"/>
                  </a:cubicBezTo>
                  <a:cubicBezTo>
                    <a:pt x="21" y="74"/>
                    <a:pt x="21" y="66"/>
                    <a:pt x="21" y="58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63"/>
                    <a:pt x="19" y="69"/>
                    <a:pt x="19" y="74"/>
                  </a:cubicBezTo>
                  <a:cubicBezTo>
                    <a:pt x="19" y="77"/>
                    <a:pt x="19" y="79"/>
                    <a:pt x="19" y="82"/>
                  </a:cubicBezTo>
                  <a:cubicBezTo>
                    <a:pt x="19" y="85"/>
                    <a:pt x="16" y="86"/>
                    <a:pt x="14" y="85"/>
                  </a:cubicBezTo>
                  <a:cubicBezTo>
                    <a:pt x="13" y="84"/>
                    <a:pt x="12" y="83"/>
                    <a:pt x="12" y="82"/>
                  </a:cubicBezTo>
                  <a:cubicBezTo>
                    <a:pt x="12" y="74"/>
                    <a:pt x="12" y="66"/>
                    <a:pt x="12" y="58"/>
                  </a:cubicBezTo>
                  <a:cubicBezTo>
                    <a:pt x="12" y="58"/>
                    <a:pt x="12" y="57"/>
                    <a:pt x="12" y="57"/>
                  </a:cubicBezTo>
                  <a:cubicBezTo>
                    <a:pt x="9" y="57"/>
                    <a:pt x="7" y="57"/>
                    <a:pt x="4" y="57"/>
                  </a:cubicBezTo>
                  <a:cubicBezTo>
                    <a:pt x="7" y="46"/>
                    <a:pt x="10" y="35"/>
                    <a:pt x="13" y="24"/>
                  </a:cubicBezTo>
                  <a:cubicBezTo>
                    <a:pt x="12" y="24"/>
                    <a:pt x="11" y="24"/>
                    <a:pt x="11" y="25"/>
                  </a:cubicBezTo>
                  <a:cubicBezTo>
                    <a:pt x="9" y="31"/>
                    <a:pt x="8" y="37"/>
                    <a:pt x="6" y="43"/>
                  </a:cubicBezTo>
                  <a:cubicBezTo>
                    <a:pt x="6" y="43"/>
                    <a:pt x="6" y="43"/>
                    <a:pt x="5" y="44"/>
                  </a:cubicBezTo>
                  <a:cubicBezTo>
                    <a:pt x="5" y="45"/>
                    <a:pt x="4" y="45"/>
                    <a:pt x="3" y="45"/>
                  </a:cubicBezTo>
                  <a:cubicBezTo>
                    <a:pt x="1" y="45"/>
                    <a:pt x="1" y="44"/>
                    <a:pt x="0" y="43"/>
                  </a:cubicBez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0" name="Oval 825"/>
            <p:cNvSpPr>
              <a:spLocks noChangeArrowheads="1"/>
            </p:cNvSpPr>
            <p:nvPr/>
          </p:nvSpPr>
          <p:spPr bwMode="auto">
            <a:xfrm>
              <a:off x="10677526" y="5472113"/>
              <a:ext cx="50800" cy="50800"/>
            </a:xfrm>
            <a:prstGeom prst="ellipse">
              <a:avLst/>
            </a:prstGeom>
            <a:solidFill>
              <a:srgbClr val="EF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1" name="Freeform 826"/>
            <p:cNvSpPr>
              <a:spLocks/>
            </p:cNvSpPr>
            <p:nvPr/>
          </p:nvSpPr>
          <p:spPr bwMode="auto">
            <a:xfrm>
              <a:off x="10655301" y="5529263"/>
              <a:ext cx="95250" cy="215900"/>
            </a:xfrm>
            <a:custGeom>
              <a:avLst/>
              <a:gdLst>
                <a:gd name="T0" fmla="*/ 0 w 30"/>
                <a:gd name="T1" fmla="*/ 6 h 68"/>
                <a:gd name="T2" fmla="*/ 5 w 30"/>
                <a:gd name="T3" fmla="*/ 0 h 68"/>
                <a:gd name="T4" fmla="*/ 24 w 30"/>
                <a:gd name="T5" fmla="*/ 0 h 68"/>
                <a:gd name="T6" fmla="*/ 30 w 30"/>
                <a:gd name="T7" fmla="*/ 6 h 68"/>
                <a:gd name="T8" fmla="*/ 30 w 30"/>
                <a:gd name="T9" fmla="*/ 28 h 68"/>
                <a:gd name="T10" fmla="*/ 27 w 30"/>
                <a:gd name="T11" fmla="*/ 30 h 68"/>
                <a:gd name="T12" fmla="*/ 24 w 30"/>
                <a:gd name="T13" fmla="*/ 28 h 68"/>
                <a:gd name="T14" fmla="*/ 24 w 30"/>
                <a:gd name="T15" fmla="*/ 9 h 68"/>
                <a:gd name="T16" fmla="*/ 23 w 30"/>
                <a:gd name="T17" fmla="*/ 9 h 68"/>
                <a:gd name="T18" fmla="*/ 23 w 30"/>
                <a:gd name="T19" fmla="*/ 65 h 68"/>
                <a:gd name="T20" fmla="*/ 23 w 30"/>
                <a:gd name="T21" fmla="*/ 64 h 68"/>
                <a:gd name="T22" fmla="*/ 20 w 30"/>
                <a:gd name="T23" fmla="*/ 68 h 68"/>
                <a:gd name="T24" fmla="*/ 16 w 30"/>
                <a:gd name="T25" fmla="*/ 64 h 68"/>
                <a:gd name="T26" fmla="*/ 16 w 30"/>
                <a:gd name="T27" fmla="*/ 65 h 68"/>
                <a:gd name="T28" fmla="*/ 16 w 30"/>
                <a:gd name="T29" fmla="*/ 33 h 68"/>
                <a:gd name="T30" fmla="*/ 13 w 30"/>
                <a:gd name="T31" fmla="*/ 33 h 68"/>
                <a:gd name="T32" fmla="*/ 13 w 30"/>
                <a:gd name="T33" fmla="*/ 64 h 68"/>
                <a:gd name="T34" fmla="*/ 13 w 30"/>
                <a:gd name="T35" fmla="*/ 64 h 68"/>
                <a:gd name="T36" fmla="*/ 10 w 30"/>
                <a:gd name="T37" fmla="*/ 68 h 68"/>
                <a:gd name="T38" fmla="*/ 6 w 30"/>
                <a:gd name="T39" fmla="*/ 64 h 68"/>
                <a:gd name="T40" fmla="*/ 6 w 30"/>
                <a:gd name="T41" fmla="*/ 64 h 68"/>
                <a:gd name="T42" fmla="*/ 6 w 30"/>
                <a:gd name="T43" fmla="*/ 9 h 68"/>
                <a:gd name="T44" fmla="*/ 5 w 30"/>
                <a:gd name="T45" fmla="*/ 9 h 68"/>
                <a:gd name="T46" fmla="*/ 5 w 30"/>
                <a:gd name="T47" fmla="*/ 28 h 68"/>
                <a:gd name="T48" fmla="*/ 3 w 30"/>
                <a:gd name="T49" fmla="*/ 30 h 68"/>
                <a:gd name="T50" fmla="*/ 0 w 30"/>
                <a:gd name="T51" fmla="*/ 28 h 68"/>
                <a:gd name="T52" fmla="*/ 0 w 30"/>
                <a:gd name="T53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68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21" y="0"/>
                    <a:pt x="24" y="0"/>
                  </a:cubicBezTo>
                  <a:cubicBezTo>
                    <a:pt x="27" y="0"/>
                    <a:pt x="30" y="3"/>
                    <a:pt x="30" y="6"/>
                  </a:cubicBezTo>
                  <a:cubicBezTo>
                    <a:pt x="30" y="9"/>
                    <a:pt x="30" y="28"/>
                    <a:pt x="30" y="28"/>
                  </a:cubicBezTo>
                  <a:cubicBezTo>
                    <a:pt x="30" y="29"/>
                    <a:pt x="29" y="30"/>
                    <a:pt x="27" y="30"/>
                  </a:cubicBezTo>
                  <a:cubicBezTo>
                    <a:pt x="25" y="30"/>
                    <a:pt x="24" y="29"/>
                    <a:pt x="24" y="2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6"/>
                    <a:pt x="22" y="68"/>
                    <a:pt x="20" y="68"/>
                  </a:cubicBezTo>
                  <a:cubicBezTo>
                    <a:pt x="18" y="68"/>
                    <a:pt x="16" y="66"/>
                    <a:pt x="16" y="64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6"/>
                    <a:pt x="12" y="68"/>
                    <a:pt x="10" y="68"/>
                  </a:cubicBezTo>
                  <a:cubicBezTo>
                    <a:pt x="8" y="68"/>
                    <a:pt x="6" y="66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4" y="30"/>
                    <a:pt x="3" y="30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8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EF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2" name="Oval 827"/>
            <p:cNvSpPr>
              <a:spLocks noChangeArrowheads="1"/>
            </p:cNvSpPr>
            <p:nvPr/>
          </p:nvSpPr>
          <p:spPr bwMode="auto">
            <a:xfrm>
              <a:off x="10990263" y="5472113"/>
              <a:ext cx="47625" cy="50800"/>
            </a:xfrm>
            <a:prstGeom prst="ellipse">
              <a:avLst/>
            </a:prstGeom>
            <a:solidFill>
              <a:srgbClr val="EF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" name="Freeform 828"/>
            <p:cNvSpPr>
              <a:spLocks/>
            </p:cNvSpPr>
            <p:nvPr/>
          </p:nvSpPr>
          <p:spPr bwMode="auto">
            <a:xfrm>
              <a:off x="10964863" y="5529263"/>
              <a:ext cx="95250" cy="215900"/>
            </a:xfrm>
            <a:custGeom>
              <a:avLst/>
              <a:gdLst>
                <a:gd name="T0" fmla="*/ 0 w 30"/>
                <a:gd name="T1" fmla="*/ 6 h 68"/>
                <a:gd name="T2" fmla="*/ 6 w 30"/>
                <a:gd name="T3" fmla="*/ 0 h 68"/>
                <a:gd name="T4" fmla="*/ 25 w 30"/>
                <a:gd name="T5" fmla="*/ 0 h 68"/>
                <a:gd name="T6" fmla="*/ 30 w 30"/>
                <a:gd name="T7" fmla="*/ 6 h 68"/>
                <a:gd name="T8" fmla="*/ 30 w 30"/>
                <a:gd name="T9" fmla="*/ 28 h 68"/>
                <a:gd name="T10" fmla="*/ 28 w 30"/>
                <a:gd name="T11" fmla="*/ 30 h 68"/>
                <a:gd name="T12" fmla="*/ 25 w 30"/>
                <a:gd name="T13" fmla="*/ 28 h 68"/>
                <a:gd name="T14" fmla="*/ 25 w 30"/>
                <a:gd name="T15" fmla="*/ 9 h 68"/>
                <a:gd name="T16" fmla="*/ 24 w 30"/>
                <a:gd name="T17" fmla="*/ 9 h 68"/>
                <a:gd name="T18" fmla="*/ 24 w 30"/>
                <a:gd name="T19" fmla="*/ 65 h 68"/>
                <a:gd name="T20" fmla="*/ 24 w 30"/>
                <a:gd name="T21" fmla="*/ 64 h 68"/>
                <a:gd name="T22" fmla="*/ 20 w 30"/>
                <a:gd name="T23" fmla="*/ 68 h 68"/>
                <a:gd name="T24" fmla="*/ 17 w 30"/>
                <a:gd name="T25" fmla="*/ 64 h 68"/>
                <a:gd name="T26" fmla="*/ 17 w 30"/>
                <a:gd name="T27" fmla="*/ 65 h 68"/>
                <a:gd name="T28" fmla="*/ 17 w 30"/>
                <a:gd name="T29" fmla="*/ 33 h 68"/>
                <a:gd name="T30" fmla="*/ 14 w 30"/>
                <a:gd name="T31" fmla="*/ 33 h 68"/>
                <a:gd name="T32" fmla="*/ 14 w 30"/>
                <a:gd name="T33" fmla="*/ 64 h 68"/>
                <a:gd name="T34" fmla="*/ 14 w 30"/>
                <a:gd name="T35" fmla="*/ 64 h 68"/>
                <a:gd name="T36" fmla="*/ 10 w 30"/>
                <a:gd name="T37" fmla="*/ 68 h 68"/>
                <a:gd name="T38" fmla="*/ 7 w 30"/>
                <a:gd name="T39" fmla="*/ 64 h 68"/>
                <a:gd name="T40" fmla="*/ 7 w 30"/>
                <a:gd name="T41" fmla="*/ 64 h 68"/>
                <a:gd name="T42" fmla="*/ 7 w 30"/>
                <a:gd name="T43" fmla="*/ 9 h 68"/>
                <a:gd name="T44" fmla="*/ 6 w 30"/>
                <a:gd name="T45" fmla="*/ 9 h 68"/>
                <a:gd name="T46" fmla="*/ 6 w 30"/>
                <a:gd name="T47" fmla="*/ 28 h 68"/>
                <a:gd name="T48" fmla="*/ 3 w 30"/>
                <a:gd name="T49" fmla="*/ 30 h 68"/>
                <a:gd name="T50" fmla="*/ 0 w 30"/>
                <a:gd name="T51" fmla="*/ 28 h 68"/>
                <a:gd name="T52" fmla="*/ 0 w 30"/>
                <a:gd name="T53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68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22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cubicBezTo>
                    <a:pt x="30" y="9"/>
                    <a:pt x="30" y="28"/>
                    <a:pt x="30" y="28"/>
                  </a:cubicBezTo>
                  <a:cubicBezTo>
                    <a:pt x="30" y="29"/>
                    <a:pt x="29" y="30"/>
                    <a:pt x="28" y="30"/>
                  </a:cubicBezTo>
                  <a:cubicBezTo>
                    <a:pt x="26" y="30"/>
                    <a:pt x="25" y="29"/>
                    <a:pt x="25" y="2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6"/>
                    <a:pt x="22" y="68"/>
                    <a:pt x="20" y="68"/>
                  </a:cubicBezTo>
                  <a:cubicBezTo>
                    <a:pt x="19" y="68"/>
                    <a:pt x="17" y="66"/>
                    <a:pt x="17" y="6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6"/>
                    <a:pt x="12" y="68"/>
                    <a:pt x="10" y="68"/>
                  </a:cubicBezTo>
                  <a:cubicBezTo>
                    <a:pt x="9" y="68"/>
                    <a:pt x="7" y="66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30"/>
                    <a:pt x="3" y="30"/>
                  </a:cubicBezTo>
                  <a:cubicBezTo>
                    <a:pt x="2" y="30"/>
                    <a:pt x="0" y="29"/>
                    <a:pt x="0" y="28"/>
                  </a:cubicBezTo>
                  <a:cubicBezTo>
                    <a:pt x="0" y="28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EF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97895" y="3226351"/>
            <a:ext cx="2282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Нови възможности за </a:t>
            </a:r>
          </a:p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обучение на работното място</a:t>
            </a:r>
            <a:endParaRPr lang="en-US" sz="1200" dirty="0">
              <a:latin typeface="Univers for KPMG Light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62813" y="3226351"/>
            <a:ext cx="3238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Бързо разпространение на информацията </a:t>
            </a:r>
          </a:p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чрез социалните медии</a:t>
            </a:r>
            <a:endParaRPr lang="en-US" sz="1200" dirty="0">
              <a:latin typeface="Univers for KPMG Light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8"/>
          <p:cNvGrpSpPr/>
          <p:nvPr/>
        </p:nvGrpSpPr>
        <p:grpSpPr>
          <a:xfrm>
            <a:off x="4217794" y="3951498"/>
            <a:ext cx="1569954" cy="1578395"/>
            <a:chOff x="8428038" y="5081588"/>
            <a:chExt cx="708025" cy="708025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8428038" y="5081588"/>
              <a:ext cx="708025" cy="708025"/>
            </a:xfrm>
            <a:prstGeom prst="ellipse">
              <a:avLst/>
            </a:prstGeom>
            <a:solidFill>
              <a:srgbClr val="E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8726488" y="5491163"/>
              <a:ext cx="120650" cy="107950"/>
            </a:xfrm>
            <a:custGeom>
              <a:avLst/>
              <a:gdLst>
                <a:gd name="T0" fmla="*/ 76 w 76"/>
                <a:gd name="T1" fmla="*/ 68 h 68"/>
                <a:gd name="T2" fmla="*/ 0 w 76"/>
                <a:gd name="T3" fmla="*/ 68 h 68"/>
                <a:gd name="T4" fmla="*/ 6 w 76"/>
                <a:gd name="T5" fmla="*/ 0 h 68"/>
                <a:gd name="T6" fmla="*/ 70 w 76"/>
                <a:gd name="T7" fmla="*/ 0 h 68"/>
                <a:gd name="T8" fmla="*/ 76 w 7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8">
                  <a:moveTo>
                    <a:pt x="76" y="68"/>
                  </a:moveTo>
                  <a:lnTo>
                    <a:pt x="0" y="68"/>
                  </a:lnTo>
                  <a:lnTo>
                    <a:pt x="6" y="0"/>
                  </a:lnTo>
                  <a:lnTo>
                    <a:pt x="70" y="0"/>
                  </a:lnTo>
                  <a:lnTo>
                    <a:pt x="76" y="68"/>
                  </a:ln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8682038" y="5599113"/>
              <a:ext cx="212725" cy="22225"/>
            </a:xfrm>
            <a:prstGeom prst="rect">
              <a:avLst/>
            </a:pr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8558213" y="5265738"/>
              <a:ext cx="460375" cy="295275"/>
            </a:xfrm>
            <a:prstGeom prst="rect">
              <a:avLst/>
            </a:pr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8589963" y="5303838"/>
              <a:ext cx="396875" cy="219075"/>
            </a:xfrm>
            <a:prstGeom prst="rect">
              <a:avLst/>
            </a:prstGeom>
            <a:solidFill>
              <a:srgbClr val="F1E9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8713788" y="5338763"/>
              <a:ext cx="149225" cy="149225"/>
            </a:xfrm>
            <a:prstGeom prst="ellipse">
              <a:avLst/>
            </a:pr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8786813" y="5418138"/>
              <a:ext cx="88900" cy="69850"/>
            </a:xfrm>
            <a:custGeom>
              <a:avLst/>
              <a:gdLst>
                <a:gd name="T0" fmla="*/ 38 w 56"/>
                <a:gd name="T1" fmla="*/ 0 h 44"/>
                <a:gd name="T2" fmla="*/ 56 w 56"/>
                <a:gd name="T3" fmla="*/ 44 h 44"/>
                <a:gd name="T4" fmla="*/ 0 w 56"/>
                <a:gd name="T5" fmla="*/ 32 h 44"/>
                <a:gd name="T6" fmla="*/ 38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38" y="0"/>
                  </a:moveTo>
                  <a:lnTo>
                    <a:pt x="56" y="44"/>
                  </a:lnTo>
                  <a:lnTo>
                    <a:pt x="0" y="3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950329" y="5515652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Нови модели </a:t>
            </a:r>
          </a:p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за предоставяне на услуги</a:t>
            </a:r>
            <a:endParaRPr lang="en-US" sz="1200" dirty="0">
              <a:latin typeface="Univers for KPMG Light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57"/>
          <p:cNvSpPr>
            <a:spLocks noEditPoints="1"/>
          </p:cNvSpPr>
          <p:nvPr/>
        </p:nvSpPr>
        <p:spPr bwMode="auto">
          <a:xfrm>
            <a:off x="1263079" y="1524000"/>
            <a:ext cx="1569954" cy="1578395"/>
          </a:xfrm>
          <a:custGeom>
            <a:avLst/>
            <a:gdLst>
              <a:gd name="T0" fmla="*/ 66 w 222"/>
              <a:gd name="T1" fmla="*/ 175 h 223"/>
              <a:gd name="T2" fmla="*/ 50 w 222"/>
              <a:gd name="T3" fmla="*/ 160 h 223"/>
              <a:gd name="T4" fmla="*/ 50 w 222"/>
              <a:gd name="T5" fmla="*/ 63 h 223"/>
              <a:gd name="T6" fmla="*/ 66 w 222"/>
              <a:gd name="T7" fmla="*/ 47 h 223"/>
              <a:gd name="T8" fmla="*/ 156 w 222"/>
              <a:gd name="T9" fmla="*/ 47 h 223"/>
              <a:gd name="T10" fmla="*/ 172 w 222"/>
              <a:gd name="T11" fmla="*/ 63 h 223"/>
              <a:gd name="T12" fmla="*/ 172 w 222"/>
              <a:gd name="T13" fmla="*/ 138 h 223"/>
              <a:gd name="T14" fmla="*/ 144 w 222"/>
              <a:gd name="T15" fmla="*/ 175 h 223"/>
              <a:gd name="T16" fmla="*/ 66 w 222"/>
              <a:gd name="T17" fmla="*/ 175 h 223"/>
              <a:gd name="T18" fmla="*/ 111 w 222"/>
              <a:gd name="T19" fmla="*/ 0 h 223"/>
              <a:gd name="T20" fmla="*/ 0 w 222"/>
              <a:gd name="T21" fmla="*/ 111 h 223"/>
              <a:gd name="T22" fmla="*/ 111 w 222"/>
              <a:gd name="T23" fmla="*/ 223 h 223"/>
              <a:gd name="T24" fmla="*/ 222 w 222"/>
              <a:gd name="T25" fmla="*/ 111 h 223"/>
              <a:gd name="T26" fmla="*/ 111 w 222"/>
              <a:gd name="T2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2" h="223">
                <a:moveTo>
                  <a:pt x="66" y="175"/>
                </a:moveTo>
                <a:cubicBezTo>
                  <a:pt x="57" y="175"/>
                  <a:pt x="50" y="169"/>
                  <a:pt x="50" y="160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54"/>
                  <a:pt x="57" y="47"/>
                  <a:pt x="66" y="47"/>
                </a:cubicBezTo>
                <a:cubicBezTo>
                  <a:pt x="156" y="47"/>
                  <a:pt x="156" y="47"/>
                  <a:pt x="156" y="47"/>
                </a:cubicBezTo>
                <a:cubicBezTo>
                  <a:pt x="165" y="47"/>
                  <a:pt x="172" y="54"/>
                  <a:pt x="172" y="63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66" y="175"/>
                  <a:pt x="66" y="175"/>
                  <a:pt x="66" y="175"/>
                </a:cubicBezTo>
                <a:moveTo>
                  <a:pt x="111" y="0"/>
                </a:moveTo>
                <a:cubicBezTo>
                  <a:pt x="49" y="0"/>
                  <a:pt x="0" y="50"/>
                  <a:pt x="0" y="111"/>
                </a:cubicBezTo>
                <a:cubicBezTo>
                  <a:pt x="0" y="173"/>
                  <a:pt x="49" y="223"/>
                  <a:pt x="111" y="223"/>
                </a:cubicBezTo>
                <a:cubicBezTo>
                  <a:pt x="172" y="223"/>
                  <a:pt x="222" y="173"/>
                  <a:pt x="222" y="111"/>
                </a:cubicBezTo>
                <a:cubicBezTo>
                  <a:pt x="222" y="50"/>
                  <a:pt x="172" y="0"/>
                  <a:pt x="111" y="0"/>
                </a:cubicBezTo>
              </a:path>
            </a:pathLst>
          </a:custGeom>
          <a:solidFill>
            <a:srgbClr val="E1D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grpSp>
        <p:nvGrpSpPr>
          <p:cNvPr id="36" name="Group 101"/>
          <p:cNvGrpSpPr/>
          <p:nvPr/>
        </p:nvGrpSpPr>
        <p:grpSpPr>
          <a:xfrm>
            <a:off x="1616672" y="1856666"/>
            <a:ext cx="884340" cy="931316"/>
            <a:chOff x="2928163" y="2366798"/>
            <a:chExt cx="958035" cy="1008926"/>
          </a:xfrm>
        </p:grpSpPr>
        <p:sp>
          <p:nvSpPr>
            <p:cNvPr id="37" name="Freeform 58"/>
            <p:cNvSpPr>
              <a:spLocks/>
            </p:cNvSpPr>
            <p:nvPr/>
          </p:nvSpPr>
          <p:spPr bwMode="auto">
            <a:xfrm>
              <a:off x="2928163" y="2366798"/>
              <a:ext cx="934665" cy="981483"/>
            </a:xfrm>
            <a:custGeom>
              <a:avLst/>
              <a:gdLst>
                <a:gd name="T0" fmla="*/ 122 w 122"/>
                <a:gd name="T1" fmla="*/ 16 h 128"/>
                <a:gd name="T2" fmla="*/ 106 w 122"/>
                <a:gd name="T3" fmla="*/ 0 h 128"/>
                <a:gd name="T4" fmla="*/ 16 w 122"/>
                <a:gd name="T5" fmla="*/ 0 h 128"/>
                <a:gd name="T6" fmla="*/ 0 w 122"/>
                <a:gd name="T7" fmla="*/ 16 h 128"/>
                <a:gd name="T8" fmla="*/ 0 w 122"/>
                <a:gd name="T9" fmla="*/ 113 h 128"/>
                <a:gd name="T10" fmla="*/ 16 w 122"/>
                <a:gd name="T11" fmla="*/ 128 h 128"/>
                <a:gd name="T12" fmla="*/ 94 w 122"/>
                <a:gd name="T13" fmla="*/ 128 h 128"/>
                <a:gd name="T14" fmla="*/ 122 w 122"/>
                <a:gd name="T15" fmla="*/ 91 h 128"/>
                <a:gd name="T16" fmla="*/ 122 w 122"/>
                <a:gd name="T1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28">
                  <a:moveTo>
                    <a:pt x="122" y="16"/>
                  </a:moveTo>
                  <a:cubicBezTo>
                    <a:pt x="122" y="7"/>
                    <a:pt x="115" y="0"/>
                    <a:pt x="10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2"/>
                    <a:pt x="7" y="128"/>
                    <a:pt x="16" y="128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2" y="16"/>
                    <a:pt x="122" y="16"/>
                    <a:pt x="122" y="16"/>
                  </a:cubicBezTo>
                </a:path>
              </a:pathLst>
            </a:custGeom>
            <a:solidFill>
              <a:srgbClr val="E97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8" name="Freeform 59"/>
            <p:cNvSpPr>
              <a:spLocks/>
            </p:cNvSpPr>
            <p:nvPr/>
          </p:nvSpPr>
          <p:spPr bwMode="auto">
            <a:xfrm>
              <a:off x="3648315" y="3064572"/>
              <a:ext cx="214513" cy="283710"/>
            </a:xfrm>
            <a:custGeom>
              <a:avLst/>
              <a:gdLst>
                <a:gd name="T0" fmla="*/ 28 w 28"/>
                <a:gd name="T1" fmla="*/ 0 h 37"/>
                <a:gd name="T2" fmla="*/ 16 w 28"/>
                <a:gd name="T3" fmla="*/ 0 h 37"/>
                <a:gd name="T4" fmla="*/ 0 w 28"/>
                <a:gd name="T5" fmla="*/ 15 h 37"/>
                <a:gd name="T6" fmla="*/ 0 w 28"/>
                <a:gd name="T7" fmla="*/ 37 h 37"/>
                <a:gd name="T8" fmla="*/ 28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2A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9" name="Rectangle 61"/>
            <p:cNvSpPr>
              <a:spLocks noChangeArrowheads="1"/>
            </p:cNvSpPr>
            <p:nvPr/>
          </p:nvSpPr>
          <p:spPr bwMode="auto">
            <a:xfrm>
              <a:off x="2974230" y="2395467"/>
              <a:ext cx="869546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44083"/>
              <a:r>
                <a:rPr lang="en-US" altLang="en-US" sz="1600" spc="277" dirty="0">
                  <a:solidFill>
                    <a:srgbClr val="F1D5BF"/>
                  </a:solidFill>
                  <a:latin typeface="Univers LT Std 55" pitchFamily="34" charset="0"/>
                </a:rPr>
                <a:t>010110</a:t>
              </a:r>
              <a:endParaRPr lang="en-US" altLang="en-US" sz="1600" spc="277" dirty="0"/>
            </a:p>
          </p:txBody>
        </p:sp>
        <p:sp>
          <p:nvSpPr>
            <p:cNvPr id="40" name="Rectangle 61"/>
            <p:cNvSpPr>
              <a:spLocks noChangeArrowheads="1"/>
            </p:cNvSpPr>
            <p:nvPr/>
          </p:nvSpPr>
          <p:spPr bwMode="auto">
            <a:xfrm>
              <a:off x="2939940" y="2652705"/>
              <a:ext cx="869546" cy="26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44083"/>
              <a:r>
                <a:rPr lang="en-US" altLang="en-US" sz="1600" spc="277" dirty="0">
                  <a:solidFill>
                    <a:srgbClr val="F1D5BF"/>
                  </a:solidFill>
                  <a:latin typeface="Univers LT Std 55" pitchFamily="34" charset="0"/>
                </a:rPr>
                <a:t>  0011</a:t>
              </a:r>
              <a:endParaRPr lang="en-US" altLang="en-US" sz="1600" spc="277" dirty="0"/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2974230" y="2842244"/>
              <a:ext cx="911968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44083"/>
              <a:r>
                <a:rPr lang="en-US" altLang="en-US" sz="1600" spc="277" dirty="0">
                  <a:solidFill>
                    <a:srgbClr val="F1D5BF"/>
                  </a:solidFill>
                  <a:latin typeface="Univers LT Std 55" pitchFamily="34" charset="0"/>
                </a:rPr>
                <a:t>101000</a:t>
              </a:r>
              <a:endParaRPr lang="en-US" altLang="en-US" sz="1600" spc="277" dirty="0"/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2974230" y="3070860"/>
              <a:ext cx="869546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44083"/>
              <a:r>
                <a:rPr lang="en-US" altLang="en-US" sz="1600" spc="277" dirty="0">
                  <a:solidFill>
                    <a:srgbClr val="F1D5BF"/>
                  </a:solidFill>
                  <a:latin typeface="Univers LT Std 55" pitchFamily="34" charset="0"/>
                </a:rPr>
                <a:t>0001</a:t>
              </a:r>
              <a:endParaRPr lang="en-US" altLang="en-US" sz="1600" spc="277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77496" y="3208002"/>
            <a:ext cx="3364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Значително увеличаване на възможностите </a:t>
            </a:r>
          </a:p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за </a:t>
            </a:r>
            <a:r>
              <a:rPr lang="bg-BG" sz="1200" dirty="0" smtClean="0">
                <a:latin typeface="Univers for KPMG Light" pitchFamily="34" charset="0"/>
                <a:cs typeface="Arial" panose="020B0604020202020204" pitchFamily="34" charset="0"/>
              </a:rPr>
              <a:t>съхранение и обработване </a:t>
            </a:r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на данни</a:t>
            </a:r>
            <a:endParaRPr lang="en-US" sz="1200" dirty="0">
              <a:latin typeface="Univers for KPMG Light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0"/>
          <p:cNvGrpSpPr>
            <a:grpSpLocks noChangeAspect="1"/>
          </p:cNvGrpSpPr>
          <p:nvPr/>
        </p:nvGrpSpPr>
        <p:grpSpPr>
          <a:xfrm>
            <a:off x="1195386" y="3978864"/>
            <a:ext cx="1554919" cy="1528615"/>
            <a:chOff x="6045200" y="5000623"/>
            <a:chExt cx="881333" cy="863346"/>
          </a:xfrm>
        </p:grpSpPr>
        <p:sp>
          <p:nvSpPr>
            <p:cNvPr id="45" name="Oval 616"/>
            <p:cNvSpPr>
              <a:spLocks noChangeAspect="1" noChangeArrowheads="1"/>
            </p:cNvSpPr>
            <p:nvPr/>
          </p:nvSpPr>
          <p:spPr bwMode="auto">
            <a:xfrm>
              <a:off x="6045200" y="5000623"/>
              <a:ext cx="881333" cy="863346"/>
            </a:xfrm>
            <a:prstGeom prst="ellipse">
              <a:avLst/>
            </a:prstGeom>
            <a:solidFill>
              <a:srgbClr val="E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6" name="Freeform 617"/>
            <p:cNvSpPr>
              <a:spLocks noEditPoints="1"/>
            </p:cNvSpPr>
            <p:nvPr/>
          </p:nvSpPr>
          <p:spPr bwMode="auto">
            <a:xfrm>
              <a:off x="6312405" y="5083172"/>
              <a:ext cx="349250" cy="669925"/>
            </a:xfrm>
            <a:custGeom>
              <a:avLst/>
              <a:gdLst>
                <a:gd name="T0" fmla="*/ 98 w 110"/>
                <a:gd name="T1" fmla="*/ 207 h 211"/>
                <a:gd name="T2" fmla="*/ 84 w 110"/>
                <a:gd name="T3" fmla="*/ 209 h 211"/>
                <a:gd name="T4" fmla="*/ 76 w 110"/>
                <a:gd name="T5" fmla="*/ 210 h 211"/>
                <a:gd name="T6" fmla="*/ 66 w 110"/>
                <a:gd name="T7" fmla="*/ 202 h 211"/>
                <a:gd name="T8" fmla="*/ 62 w 110"/>
                <a:gd name="T9" fmla="*/ 181 h 211"/>
                <a:gd name="T10" fmla="*/ 56 w 110"/>
                <a:gd name="T11" fmla="*/ 177 h 211"/>
                <a:gd name="T12" fmla="*/ 45 w 110"/>
                <a:gd name="T13" fmla="*/ 178 h 211"/>
                <a:gd name="T14" fmla="*/ 36 w 110"/>
                <a:gd name="T15" fmla="*/ 178 h 211"/>
                <a:gd name="T16" fmla="*/ 30 w 110"/>
                <a:gd name="T17" fmla="*/ 192 h 211"/>
                <a:gd name="T18" fmla="*/ 39 w 110"/>
                <a:gd name="T19" fmla="*/ 204 h 211"/>
                <a:gd name="T20" fmla="*/ 44 w 110"/>
                <a:gd name="T21" fmla="*/ 208 h 211"/>
                <a:gd name="T22" fmla="*/ 42 w 110"/>
                <a:gd name="T23" fmla="*/ 211 h 211"/>
                <a:gd name="T24" fmla="*/ 17 w 110"/>
                <a:gd name="T25" fmla="*/ 204 h 211"/>
                <a:gd name="T26" fmla="*/ 16 w 110"/>
                <a:gd name="T27" fmla="*/ 197 h 211"/>
                <a:gd name="T28" fmla="*/ 24 w 110"/>
                <a:gd name="T29" fmla="*/ 171 h 211"/>
                <a:gd name="T30" fmla="*/ 28 w 110"/>
                <a:gd name="T31" fmla="*/ 129 h 211"/>
                <a:gd name="T32" fmla="*/ 9 w 110"/>
                <a:gd name="T33" fmla="*/ 127 h 211"/>
                <a:gd name="T34" fmla="*/ 1 w 110"/>
                <a:gd name="T35" fmla="*/ 117 h 211"/>
                <a:gd name="T36" fmla="*/ 10 w 110"/>
                <a:gd name="T37" fmla="*/ 105 h 211"/>
                <a:gd name="T38" fmla="*/ 14 w 110"/>
                <a:gd name="T39" fmla="*/ 99 h 211"/>
                <a:gd name="T40" fmla="*/ 25 w 110"/>
                <a:gd name="T41" fmla="*/ 72 h 211"/>
                <a:gd name="T42" fmla="*/ 33 w 110"/>
                <a:gd name="T43" fmla="*/ 55 h 211"/>
                <a:gd name="T44" fmla="*/ 39 w 110"/>
                <a:gd name="T45" fmla="*/ 43 h 211"/>
                <a:gd name="T46" fmla="*/ 51 w 110"/>
                <a:gd name="T47" fmla="*/ 29 h 211"/>
                <a:gd name="T48" fmla="*/ 54 w 110"/>
                <a:gd name="T49" fmla="*/ 22 h 211"/>
                <a:gd name="T50" fmla="*/ 62 w 110"/>
                <a:gd name="T51" fmla="*/ 2 h 211"/>
                <a:gd name="T52" fmla="*/ 72 w 110"/>
                <a:gd name="T53" fmla="*/ 1 h 211"/>
                <a:gd name="T54" fmla="*/ 85 w 110"/>
                <a:gd name="T55" fmla="*/ 18 h 211"/>
                <a:gd name="T56" fmla="*/ 85 w 110"/>
                <a:gd name="T57" fmla="*/ 20 h 211"/>
                <a:gd name="T58" fmla="*/ 74 w 110"/>
                <a:gd name="T59" fmla="*/ 33 h 211"/>
                <a:gd name="T60" fmla="*/ 69 w 110"/>
                <a:gd name="T61" fmla="*/ 34 h 211"/>
                <a:gd name="T62" fmla="*/ 63 w 110"/>
                <a:gd name="T63" fmla="*/ 36 h 211"/>
                <a:gd name="T64" fmla="*/ 70 w 110"/>
                <a:gd name="T65" fmla="*/ 64 h 211"/>
                <a:gd name="T66" fmla="*/ 73 w 110"/>
                <a:gd name="T67" fmla="*/ 74 h 211"/>
                <a:gd name="T68" fmla="*/ 90 w 110"/>
                <a:gd name="T69" fmla="*/ 104 h 211"/>
                <a:gd name="T70" fmla="*/ 93 w 110"/>
                <a:gd name="T71" fmla="*/ 107 h 211"/>
                <a:gd name="T72" fmla="*/ 92 w 110"/>
                <a:gd name="T73" fmla="*/ 119 h 211"/>
                <a:gd name="T74" fmla="*/ 107 w 110"/>
                <a:gd name="T75" fmla="*/ 195 h 211"/>
                <a:gd name="T76" fmla="*/ 110 w 110"/>
                <a:gd name="T77" fmla="*/ 204 h 211"/>
                <a:gd name="T78" fmla="*/ 108 w 110"/>
                <a:gd name="T79" fmla="*/ 209 h 211"/>
                <a:gd name="T80" fmla="*/ 106 w 110"/>
                <a:gd name="T81" fmla="*/ 208 h 211"/>
                <a:gd name="T82" fmla="*/ 99 w 110"/>
                <a:gd name="T83" fmla="*/ 169 h 211"/>
                <a:gd name="T84" fmla="*/ 90 w 110"/>
                <a:gd name="T85" fmla="*/ 121 h 211"/>
                <a:gd name="T86" fmla="*/ 85 w 110"/>
                <a:gd name="T87" fmla="*/ 114 h 211"/>
                <a:gd name="T88" fmla="*/ 81 w 110"/>
                <a:gd name="T89" fmla="*/ 107 h 211"/>
                <a:gd name="T90" fmla="*/ 76 w 110"/>
                <a:gd name="T91" fmla="*/ 97 h 211"/>
                <a:gd name="T92" fmla="*/ 64 w 110"/>
                <a:gd name="T93" fmla="*/ 88 h 211"/>
                <a:gd name="T94" fmla="*/ 68 w 110"/>
                <a:gd name="T95" fmla="*/ 128 h 211"/>
                <a:gd name="T96" fmla="*/ 72 w 110"/>
                <a:gd name="T97" fmla="*/ 176 h 211"/>
                <a:gd name="T98" fmla="*/ 80 w 110"/>
                <a:gd name="T99" fmla="*/ 198 h 211"/>
                <a:gd name="T100" fmla="*/ 93 w 110"/>
                <a:gd name="T101" fmla="*/ 201 h 211"/>
                <a:gd name="T102" fmla="*/ 98 w 110"/>
                <a:gd name="T103" fmla="*/ 204 h 211"/>
                <a:gd name="T104" fmla="*/ 98 w 110"/>
                <a:gd name="T105" fmla="*/ 207 h 211"/>
                <a:gd name="T106" fmla="*/ 30 w 110"/>
                <a:gd name="T107" fmla="*/ 89 h 211"/>
                <a:gd name="T108" fmla="*/ 28 w 110"/>
                <a:gd name="T109" fmla="*/ 106 h 211"/>
                <a:gd name="T110" fmla="*/ 30 w 110"/>
                <a:gd name="T111" fmla="*/ 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" h="211">
                  <a:moveTo>
                    <a:pt x="98" y="207"/>
                  </a:moveTo>
                  <a:cubicBezTo>
                    <a:pt x="93" y="207"/>
                    <a:pt x="88" y="208"/>
                    <a:pt x="84" y="209"/>
                  </a:cubicBezTo>
                  <a:cubicBezTo>
                    <a:pt x="81" y="209"/>
                    <a:pt x="78" y="209"/>
                    <a:pt x="76" y="210"/>
                  </a:cubicBezTo>
                  <a:cubicBezTo>
                    <a:pt x="68" y="211"/>
                    <a:pt x="67" y="209"/>
                    <a:pt x="66" y="202"/>
                  </a:cubicBezTo>
                  <a:cubicBezTo>
                    <a:pt x="65" y="195"/>
                    <a:pt x="64" y="188"/>
                    <a:pt x="62" y="181"/>
                  </a:cubicBezTo>
                  <a:cubicBezTo>
                    <a:pt x="62" y="178"/>
                    <a:pt x="60" y="177"/>
                    <a:pt x="56" y="177"/>
                  </a:cubicBezTo>
                  <a:cubicBezTo>
                    <a:pt x="53" y="178"/>
                    <a:pt x="49" y="178"/>
                    <a:pt x="45" y="178"/>
                  </a:cubicBezTo>
                  <a:cubicBezTo>
                    <a:pt x="42" y="178"/>
                    <a:pt x="37" y="177"/>
                    <a:pt x="36" y="178"/>
                  </a:cubicBezTo>
                  <a:cubicBezTo>
                    <a:pt x="33" y="182"/>
                    <a:pt x="29" y="188"/>
                    <a:pt x="30" y="192"/>
                  </a:cubicBezTo>
                  <a:cubicBezTo>
                    <a:pt x="30" y="197"/>
                    <a:pt x="36" y="200"/>
                    <a:pt x="39" y="204"/>
                  </a:cubicBezTo>
                  <a:cubicBezTo>
                    <a:pt x="41" y="206"/>
                    <a:pt x="43" y="207"/>
                    <a:pt x="44" y="208"/>
                  </a:cubicBezTo>
                  <a:cubicBezTo>
                    <a:pt x="44" y="209"/>
                    <a:pt x="43" y="210"/>
                    <a:pt x="42" y="211"/>
                  </a:cubicBezTo>
                  <a:cubicBezTo>
                    <a:pt x="34" y="209"/>
                    <a:pt x="25" y="207"/>
                    <a:pt x="17" y="204"/>
                  </a:cubicBezTo>
                  <a:cubicBezTo>
                    <a:pt x="13" y="203"/>
                    <a:pt x="15" y="200"/>
                    <a:pt x="16" y="197"/>
                  </a:cubicBezTo>
                  <a:cubicBezTo>
                    <a:pt x="21" y="189"/>
                    <a:pt x="24" y="181"/>
                    <a:pt x="24" y="171"/>
                  </a:cubicBezTo>
                  <a:cubicBezTo>
                    <a:pt x="25" y="157"/>
                    <a:pt x="26" y="143"/>
                    <a:pt x="28" y="129"/>
                  </a:cubicBezTo>
                  <a:cubicBezTo>
                    <a:pt x="21" y="128"/>
                    <a:pt x="15" y="128"/>
                    <a:pt x="9" y="127"/>
                  </a:cubicBezTo>
                  <a:cubicBezTo>
                    <a:pt x="1" y="126"/>
                    <a:pt x="0" y="125"/>
                    <a:pt x="1" y="117"/>
                  </a:cubicBezTo>
                  <a:cubicBezTo>
                    <a:pt x="3" y="112"/>
                    <a:pt x="1" y="105"/>
                    <a:pt x="10" y="105"/>
                  </a:cubicBezTo>
                  <a:cubicBezTo>
                    <a:pt x="11" y="105"/>
                    <a:pt x="13" y="102"/>
                    <a:pt x="14" y="99"/>
                  </a:cubicBezTo>
                  <a:cubicBezTo>
                    <a:pt x="18" y="90"/>
                    <a:pt x="21" y="81"/>
                    <a:pt x="25" y="72"/>
                  </a:cubicBezTo>
                  <a:cubicBezTo>
                    <a:pt x="27" y="66"/>
                    <a:pt x="30" y="60"/>
                    <a:pt x="33" y="55"/>
                  </a:cubicBezTo>
                  <a:cubicBezTo>
                    <a:pt x="35" y="51"/>
                    <a:pt x="36" y="47"/>
                    <a:pt x="39" y="43"/>
                  </a:cubicBezTo>
                  <a:cubicBezTo>
                    <a:pt x="42" y="38"/>
                    <a:pt x="46" y="32"/>
                    <a:pt x="51" y="29"/>
                  </a:cubicBezTo>
                  <a:cubicBezTo>
                    <a:pt x="54" y="27"/>
                    <a:pt x="54" y="25"/>
                    <a:pt x="54" y="22"/>
                  </a:cubicBezTo>
                  <a:cubicBezTo>
                    <a:pt x="52" y="14"/>
                    <a:pt x="55" y="7"/>
                    <a:pt x="62" y="2"/>
                  </a:cubicBezTo>
                  <a:cubicBezTo>
                    <a:pt x="64" y="0"/>
                    <a:pt x="69" y="0"/>
                    <a:pt x="72" y="1"/>
                  </a:cubicBezTo>
                  <a:cubicBezTo>
                    <a:pt x="78" y="1"/>
                    <a:pt x="87" y="10"/>
                    <a:pt x="85" y="18"/>
                  </a:cubicBezTo>
                  <a:cubicBezTo>
                    <a:pt x="85" y="19"/>
                    <a:pt x="85" y="20"/>
                    <a:pt x="85" y="20"/>
                  </a:cubicBezTo>
                  <a:cubicBezTo>
                    <a:pt x="81" y="24"/>
                    <a:pt x="78" y="29"/>
                    <a:pt x="74" y="33"/>
                  </a:cubicBezTo>
                  <a:cubicBezTo>
                    <a:pt x="73" y="34"/>
                    <a:pt x="71" y="34"/>
                    <a:pt x="69" y="34"/>
                  </a:cubicBezTo>
                  <a:cubicBezTo>
                    <a:pt x="68" y="35"/>
                    <a:pt x="66" y="35"/>
                    <a:pt x="63" y="36"/>
                  </a:cubicBezTo>
                  <a:cubicBezTo>
                    <a:pt x="70" y="45"/>
                    <a:pt x="71" y="54"/>
                    <a:pt x="70" y="64"/>
                  </a:cubicBezTo>
                  <a:cubicBezTo>
                    <a:pt x="70" y="67"/>
                    <a:pt x="72" y="71"/>
                    <a:pt x="73" y="74"/>
                  </a:cubicBezTo>
                  <a:cubicBezTo>
                    <a:pt x="79" y="84"/>
                    <a:pt x="85" y="94"/>
                    <a:pt x="90" y="104"/>
                  </a:cubicBezTo>
                  <a:cubicBezTo>
                    <a:pt x="91" y="106"/>
                    <a:pt x="92" y="107"/>
                    <a:pt x="93" y="107"/>
                  </a:cubicBezTo>
                  <a:cubicBezTo>
                    <a:pt x="92" y="112"/>
                    <a:pt x="91" y="116"/>
                    <a:pt x="92" y="119"/>
                  </a:cubicBezTo>
                  <a:cubicBezTo>
                    <a:pt x="97" y="145"/>
                    <a:pt x="102" y="170"/>
                    <a:pt x="107" y="195"/>
                  </a:cubicBezTo>
                  <a:cubicBezTo>
                    <a:pt x="107" y="198"/>
                    <a:pt x="109" y="201"/>
                    <a:pt x="110" y="204"/>
                  </a:cubicBezTo>
                  <a:cubicBezTo>
                    <a:pt x="110" y="205"/>
                    <a:pt x="109" y="207"/>
                    <a:pt x="108" y="209"/>
                  </a:cubicBezTo>
                  <a:cubicBezTo>
                    <a:pt x="107" y="209"/>
                    <a:pt x="107" y="209"/>
                    <a:pt x="106" y="208"/>
                  </a:cubicBezTo>
                  <a:cubicBezTo>
                    <a:pt x="104" y="195"/>
                    <a:pt x="101" y="182"/>
                    <a:pt x="99" y="169"/>
                  </a:cubicBezTo>
                  <a:cubicBezTo>
                    <a:pt x="96" y="153"/>
                    <a:pt x="93" y="137"/>
                    <a:pt x="90" y="121"/>
                  </a:cubicBezTo>
                  <a:cubicBezTo>
                    <a:pt x="89" y="118"/>
                    <a:pt x="89" y="115"/>
                    <a:pt x="85" y="114"/>
                  </a:cubicBezTo>
                  <a:cubicBezTo>
                    <a:pt x="81" y="113"/>
                    <a:pt x="80" y="111"/>
                    <a:pt x="81" y="107"/>
                  </a:cubicBezTo>
                  <a:cubicBezTo>
                    <a:pt x="82" y="102"/>
                    <a:pt x="81" y="99"/>
                    <a:pt x="76" y="97"/>
                  </a:cubicBezTo>
                  <a:cubicBezTo>
                    <a:pt x="72" y="95"/>
                    <a:pt x="69" y="91"/>
                    <a:pt x="64" y="88"/>
                  </a:cubicBezTo>
                  <a:cubicBezTo>
                    <a:pt x="65" y="101"/>
                    <a:pt x="66" y="115"/>
                    <a:pt x="68" y="128"/>
                  </a:cubicBezTo>
                  <a:cubicBezTo>
                    <a:pt x="70" y="144"/>
                    <a:pt x="74" y="160"/>
                    <a:pt x="72" y="176"/>
                  </a:cubicBezTo>
                  <a:cubicBezTo>
                    <a:pt x="71" y="183"/>
                    <a:pt x="71" y="193"/>
                    <a:pt x="80" y="198"/>
                  </a:cubicBezTo>
                  <a:cubicBezTo>
                    <a:pt x="84" y="200"/>
                    <a:pt x="89" y="200"/>
                    <a:pt x="93" y="201"/>
                  </a:cubicBezTo>
                  <a:cubicBezTo>
                    <a:pt x="95" y="202"/>
                    <a:pt x="96" y="203"/>
                    <a:pt x="98" y="204"/>
                  </a:cubicBezTo>
                  <a:cubicBezTo>
                    <a:pt x="98" y="205"/>
                    <a:pt x="98" y="206"/>
                    <a:pt x="98" y="207"/>
                  </a:cubicBezTo>
                  <a:close/>
                  <a:moveTo>
                    <a:pt x="30" y="89"/>
                  </a:moveTo>
                  <a:cubicBezTo>
                    <a:pt x="25" y="93"/>
                    <a:pt x="24" y="102"/>
                    <a:pt x="28" y="106"/>
                  </a:cubicBezTo>
                  <a:cubicBezTo>
                    <a:pt x="29" y="100"/>
                    <a:pt x="29" y="95"/>
                    <a:pt x="30" y="89"/>
                  </a:cubicBez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1087233" y="5533292"/>
            <a:ext cx="1800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Застаряване на населението</a:t>
            </a:r>
            <a:endParaRPr lang="en-US" sz="1200" dirty="0">
              <a:latin typeface="Univers for KPMG Light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81"/>
          <p:cNvGrpSpPr/>
          <p:nvPr/>
        </p:nvGrpSpPr>
        <p:grpSpPr>
          <a:xfrm>
            <a:off x="7037705" y="3950550"/>
            <a:ext cx="1645920" cy="1645920"/>
            <a:chOff x="8726488" y="5170488"/>
            <a:chExt cx="708025" cy="708025"/>
          </a:xfrm>
        </p:grpSpPr>
        <p:sp>
          <p:nvSpPr>
            <p:cNvPr id="49" name="Oval 884"/>
            <p:cNvSpPr>
              <a:spLocks noChangeArrowheads="1"/>
            </p:cNvSpPr>
            <p:nvPr/>
          </p:nvSpPr>
          <p:spPr bwMode="auto">
            <a:xfrm>
              <a:off x="8726488" y="5170488"/>
              <a:ext cx="708025" cy="708025"/>
            </a:xfrm>
            <a:prstGeom prst="ellipse">
              <a:avLst/>
            </a:prstGeom>
            <a:solidFill>
              <a:srgbClr val="E1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50" name="Freeform 885"/>
            <p:cNvSpPr>
              <a:spLocks/>
            </p:cNvSpPr>
            <p:nvPr/>
          </p:nvSpPr>
          <p:spPr bwMode="auto">
            <a:xfrm>
              <a:off x="8891588" y="5335588"/>
              <a:ext cx="371475" cy="263525"/>
            </a:xfrm>
            <a:custGeom>
              <a:avLst/>
              <a:gdLst>
                <a:gd name="T0" fmla="*/ 120 w 234"/>
                <a:gd name="T1" fmla="*/ 6 h 166"/>
                <a:gd name="T2" fmla="*/ 116 w 234"/>
                <a:gd name="T3" fmla="*/ 8 h 166"/>
                <a:gd name="T4" fmla="*/ 220 w 234"/>
                <a:gd name="T5" fmla="*/ 158 h 166"/>
                <a:gd name="T6" fmla="*/ 16 w 234"/>
                <a:gd name="T7" fmla="*/ 158 h 166"/>
                <a:gd name="T8" fmla="*/ 122 w 234"/>
                <a:gd name="T9" fmla="*/ 8 h 166"/>
                <a:gd name="T10" fmla="*/ 120 w 234"/>
                <a:gd name="T11" fmla="*/ 6 h 166"/>
                <a:gd name="T12" fmla="*/ 116 w 234"/>
                <a:gd name="T13" fmla="*/ 8 h 166"/>
                <a:gd name="T14" fmla="*/ 120 w 234"/>
                <a:gd name="T15" fmla="*/ 6 h 166"/>
                <a:gd name="T16" fmla="*/ 116 w 234"/>
                <a:gd name="T17" fmla="*/ 4 h 166"/>
                <a:gd name="T18" fmla="*/ 0 w 234"/>
                <a:gd name="T19" fmla="*/ 166 h 166"/>
                <a:gd name="T20" fmla="*/ 234 w 234"/>
                <a:gd name="T21" fmla="*/ 166 h 166"/>
                <a:gd name="T22" fmla="*/ 120 w 234"/>
                <a:gd name="T23" fmla="*/ 0 h 166"/>
                <a:gd name="T24" fmla="*/ 116 w 234"/>
                <a:gd name="T25" fmla="*/ 4 h 166"/>
                <a:gd name="T26" fmla="*/ 120 w 234"/>
                <a:gd name="T27" fmla="*/ 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166">
                  <a:moveTo>
                    <a:pt x="120" y="6"/>
                  </a:moveTo>
                  <a:lnTo>
                    <a:pt x="116" y="8"/>
                  </a:lnTo>
                  <a:lnTo>
                    <a:pt x="220" y="158"/>
                  </a:lnTo>
                  <a:lnTo>
                    <a:pt x="16" y="158"/>
                  </a:lnTo>
                  <a:lnTo>
                    <a:pt x="122" y="8"/>
                  </a:lnTo>
                  <a:lnTo>
                    <a:pt x="120" y="6"/>
                  </a:lnTo>
                  <a:lnTo>
                    <a:pt x="116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0" y="166"/>
                  </a:lnTo>
                  <a:lnTo>
                    <a:pt x="234" y="166"/>
                  </a:lnTo>
                  <a:lnTo>
                    <a:pt x="120" y="0"/>
                  </a:lnTo>
                  <a:lnTo>
                    <a:pt x="116" y="4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51" name="Freeform 886"/>
            <p:cNvSpPr>
              <a:spLocks/>
            </p:cNvSpPr>
            <p:nvPr/>
          </p:nvSpPr>
          <p:spPr bwMode="auto">
            <a:xfrm>
              <a:off x="9021763" y="5259388"/>
              <a:ext cx="123825" cy="263525"/>
            </a:xfrm>
            <a:custGeom>
              <a:avLst/>
              <a:gdLst>
                <a:gd name="T0" fmla="*/ 0 w 39"/>
                <a:gd name="T1" fmla="*/ 41 h 83"/>
                <a:gd name="T2" fmla="*/ 0 w 39"/>
                <a:gd name="T3" fmla="*/ 40 h 83"/>
                <a:gd name="T4" fmla="*/ 0 w 39"/>
                <a:gd name="T5" fmla="*/ 39 h 83"/>
                <a:gd name="T6" fmla="*/ 6 w 39"/>
                <a:gd name="T7" fmla="*/ 19 h 83"/>
                <a:gd name="T8" fmla="*/ 13 w 39"/>
                <a:gd name="T9" fmla="*/ 13 h 83"/>
                <a:gd name="T10" fmla="*/ 16 w 39"/>
                <a:gd name="T11" fmla="*/ 13 h 83"/>
                <a:gd name="T12" fmla="*/ 15 w 39"/>
                <a:gd name="T13" fmla="*/ 12 h 83"/>
                <a:gd name="T14" fmla="*/ 16 w 39"/>
                <a:gd name="T15" fmla="*/ 1 h 83"/>
                <a:gd name="T16" fmla="*/ 19 w 39"/>
                <a:gd name="T17" fmla="*/ 0 h 83"/>
                <a:gd name="T18" fmla="*/ 20 w 39"/>
                <a:gd name="T19" fmla="*/ 0 h 83"/>
                <a:gd name="T20" fmla="*/ 20 w 39"/>
                <a:gd name="T21" fmla="*/ 0 h 83"/>
                <a:gd name="T22" fmla="*/ 26 w 39"/>
                <a:gd name="T23" fmla="*/ 4 h 83"/>
                <a:gd name="T24" fmla="*/ 25 w 39"/>
                <a:gd name="T25" fmla="*/ 11 h 83"/>
                <a:gd name="T26" fmla="*/ 23 w 39"/>
                <a:gd name="T27" fmla="*/ 13 h 83"/>
                <a:gd name="T28" fmla="*/ 24 w 39"/>
                <a:gd name="T29" fmla="*/ 13 h 83"/>
                <a:gd name="T30" fmla="*/ 33 w 39"/>
                <a:gd name="T31" fmla="*/ 20 h 83"/>
                <a:gd name="T32" fmla="*/ 37 w 39"/>
                <a:gd name="T33" fmla="*/ 34 h 83"/>
                <a:gd name="T34" fmla="*/ 39 w 39"/>
                <a:gd name="T35" fmla="*/ 40 h 83"/>
                <a:gd name="T36" fmla="*/ 39 w 39"/>
                <a:gd name="T37" fmla="*/ 40 h 83"/>
                <a:gd name="T38" fmla="*/ 38 w 39"/>
                <a:gd name="T39" fmla="*/ 41 h 83"/>
                <a:gd name="T40" fmla="*/ 36 w 39"/>
                <a:gd name="T41" fmla="*/ 43 h 83"/>
                <a:gd name="T42" fmla="*/ 33 w 39"/>
                <a:gd name="T43" fmla="*/ 42 h 83"/>
                <a:gd name="T44" fmla="*/ 33 w 39"/>
                <a:gd name="T45" fmla="*/ 40 h 83"/>
                <a:gd name="T46" fmla="*/ 30 w 39"/>
                <a:gd name="T47" fmla="*/ 32 h 83"/>
                <a:gd name="T48" fmla="*/ 28 w 39"/>
                <a:gd name="T49" fmla="*/ 23 h 83"/>
                <a:gd name="T50" fmla="*/ 27 w 39"/>
                <a:gd name="T51" fmla="*/ 23 h 83"/>
                <a:gd name="T52" fmla="*/ 26 w 39"/>
                <a:gd name="T53" fmla="*/ 23 h 83"/>
                <a:gd name="T54" fmla="*/ 35 w 39"/>
                <a:gd name="T55" fmla="*/ 54 h 83"/>
                <a:gd name="T56" fmla="*/ 27 w 39"/>
                <a:gd name="T57" fmla="*/ 54 h 83"/>
                <a:gd name="T58" fmla="*/ 27 w 39"/>
                <a:gd name="T59" fmla="*/ 55 h 83"/>
                <a:gd name="T60" fmla="*/ 27 w 39"/>
                <a:gd name="T61" fmla="*/ 71 h 83"/>
                <a:gd name="T62" fmla="*/ 27 w 39"/>
                <a:gd name="T63" fmla="*/ 78 h 83"/>
                <a:gd name="T64" fmla="*/ 22 w 39"/>
                <a:gd name="T65" fmla="*/ 81 h 83"/>
                <a:gd name="T66" fmla="*/ 20 w 39"/>
                <a:gd name="T67" fmla="*/ 78 h 83"/>
                <a:gd name="T68" fmla="*/ 20 w 39"/>
                <a:gd name="T69" fmla="*/ 55 h 83"/>
                <a:gd name="T70" fmla="*/ 20 w 39"/>
                <a:gd name="T71" fmla="*/ 54 h 83"/>
                <a:gd name="T72" fmla="*/ 18 w 39"/>
                <a:gd name="T73" fmla="*/ 54 h 83"/>
                <a:gd name="T74" fmla="*/ 18 w 39"/>
                <a:gd name="T75" fmla="*/ 55 h 83"/>
                <a:gd name="T76" fmla="*/ 18 w 39"/>
                <a:gd name="T77" fmla="*/ 71 h 83"/>
                <a:gd name="T78" fmla="*/ 18 w 39"/>
                <a:gd name="T79" fmla="*/ 78 h 83"/>
                <a:gd name="T80" fmla="*/ 14 w 39"/>
                <a:gd name="T81" fmla="*/ 81 h 83"/>
                <a:gd name="T82" fmla="*/ 12 w 39"/>
                <a:gd name="T83" fmla="*/ 78 h 83"/>
                <a:gd name="T84" fmla="*/ 12 w 39"/>
                <a:gd name="T85" fmla="*/ 55 h 83"/>
                <a:gd name="T86" fmla="*/ 12 w 39"/>
                <a:gd name="T87" fmla="*/ 54 h 83"/>
                <a:gd name="T88" fmla="*/ 3 w 39"/>
                <a:gd name="T89" fmla="*/ 54 h 83"/>
                <a:gd name="T90" fmla="*/ 13 w 39"/>
                <a:gd name="T91" fmla="*/ 23 h 83"/>
                <a:gd name="T92" fmla="*/ 11 w 39"/>
                <a:gd name="T93" fmla="*/ 24 h 83"/>
                <a:gd name="T94" fmla="*/ 6 w 39"/>
                <a:gd name="T95" fmla="*/ 40 h 83"/>
                <a:gd name="T96" fmla="*/ 5 w 39"/>
                <a:gd name="T97" fmla="*/ 42 h 83"/>
                <a:gd name="T98" fmla="*/ 2 w 39"/>
                <a:gd name="T99" fmla="*/ 43 h 83"/>
                <a:gd name="T100" fmla="*/ 0 w 39"/>
                <a:gd name="T10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83">
                  <a:moveTo>
                    <a:pt x="0" y="41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33"/>
                    <a:pt x="4" y="26"/>
                    <a:pt x="6" y="19"/>
                  </a:cubicBezTo>
                  <a:cubicBezTo>
                    <a:pt x="7" y="16"/>
                    <a:pt x="10" y="14"/>
                    <a:pt x="13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1" y="9"/>
                    <a:pt x="12" y="3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6" y="4"/>
                  </a:cubicBezTo>
                  <a:cubicBezTo>
                    <a:pt x="27" y="7"/>
                    <a:pt x="26" y="9"/>
                    <a:pt x="25" y="11"/>
                  </a:cubicBezTo>
                  <a:cubicBezTo>
                    <a:pt x="24" y="12"/>
                    <a:pt x="24" y="12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32" y="16"/>
                    <a:pt x="33" y="20"/>
                  </a:cubicBezTo>
                  <a:cubicBezTo>
                    <a:pt x="34" y="24"/>
                    <a:pt x="35" y="29"/>
                    <a:pt x="37" y="34"/>
                  </a:cubicBezTo>
                  <a:cubicBezTo>
                    <a:pt x="37" y="36"/>
                    <a:pt x="38" y="38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7" y="43"/>
                    <a:pt x="36" y="43"/>
                  </a:cubicBezTo>
                  <a:cubicBezTo>
                    <a:pt x="35" y="43"/>
                    <a:pt x="34" y="43"/>
                    <a:pt x="33" y="42"/>
                  </a:cubicBezTo>
                  <a:cubicBezTo>
                    <a:pt x="33" y="41"/>
                    <a:pt x="33" y="41"/>
                    <a:pt x="33" y="40"/>
                  </a:cubicBezTo>
                  <a:cubicBezTo>
                    <a:pt x="32" y="37"/>
                    <a:pt x="31" y="34"/>
                    <a:pt x="30" y="32"/>
                  </a:cubicBezTo>
                  <a:cubicBezTo>
                    <a:pt x="29" y="29"/>
                    <a:pt x="29" y="26"/>
                    <a:pt x="2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2"/>
                    <a:pt x="26" y="23"/>
                    <a:pt x="26" y="23"/>
                  </a:cubicBezTo>
                  <a:cubicBezTo>
                    <a:pt x="29" y="33"/>
                    <a:pt x="32" y="44"/>
                    <a:pt x="35" y="54"/>
                  </a:cubicBezTo>
                  <a:cubicBezTo>
                    <a:pt x="32" y="54"/>
                    <a:pt x="29" y="54"/>
                    <a:pt x="27" y="54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60"/>
                    <a:pt x="27" y="66"/>
                    <a:pt x="27" y="71"/>
                  </a:cubicBezTo>
                  <a:cubicBezTo>
                    <a:pt x="27" y="73"/>
                    <a:pt x="27" y="76"/>
                    <a:pt x="27" y="78"/>
                  </a:cubicBezTo>
                  <a:cubicBezTo>
                    <a:pt x="27" y="81"/>
                    <a:pt x="24" y="83"/>
                    <a:pt x="22" y="81"/>
                  </a:cubicBezTo>
                  <a:cubicBezTo>
                    <a:pt x="21" y="81"/>
                    <a:pt x="20" y="80"/>
                    <a:pt x="20" y="78"/>
                  </a:cubicBezTo>
                  <a:cubicBezTo>
                    <a:pt x="20" y="71"/>
                    <a:pt x="20" y="63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19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61"/>
                    <a:pt x="18" y="66"/>
                    <a:pt x="18" y="71"/>
                  </a:cubicBezTo>
                  <a:cubicBezTo>
                    <a:pt x="18" y="74"/>
                    <a:pt x="18" y="76"/>
                    <a:pt x="18" y="78"/>
                  </a:cubicBezTo>
                  <a:cubicBezTo>
                    <a:pt x="18" y="82"/>
                    <a:pt x="15" y="82"/>
                    <a:pt x="14" y="81"/>
                  </a:cubicBezTo>
                  <a:cubicBezTo>
                    <a:pt x="12" y="81"/>
                    <a:pt x="12" y="80"/>
                    <a:pt x="12" y="78"/>
                  </a:cubicBezTo>
                  <a:cubicBezTo>
                    <a:pt x="12" y="71"/>
                    <a:pt x="12" y="63"/>
                    <a:pt x="12" y="55"/>
                  </a:cubicBezTo>
                  <a:cubicBezTo>
                    <a:pt x="12" y="55"/>
                    <a:pt x="12" y="55"/>
                    <a:pt x="12" y="54"/>
                  </a:cubicBezTo>
                  <a:cubicBezTo>
                    <a:pt x="9" y="54"/>
                    <a:pt x="6" y="54"/>
                    <a:pt x="3" y="54"/>
                  </a:cubicBezTo>
                  <a:cubicBezTo>
                    <a:pt x="6" y="44"/>
                    <a:pt x="9" y="33"/>
                    <a:pt x="13" y="23"/>
                  </a:cubicBezTo>
                  <a:cubicBezTo>
                    <a:pt x="11" y="22"/>
                    <a:pt x="11" y="22"/>
                    <a:pt x="11" y="24"/>
                  </a:cubicBezTo>
                  <a:cubicBezTo>
                    <a:pt x="9" y="29"/>
                    <a:pt x="7" y="35"/>
                    <a:pt x="6" y="40"/>
                  </a:cubicBezTo>
                  <a:cubicBezTo>
                    <a:pt x="6" y="41"/>
                    <a:pt x="5" y="41"/>
                    <a:pt x="5" y="42"/>
                  </a:cubicBezTo>
                  <a:cubicBezTo>
                    <a:pt x="5" y="43"/>
                    <a:pt x="4" y="43"/>
                    <a:pt x="2" y="43"/>
                  </a:cubicBezTo>
                  <a:cubicBezTo>
                    <a:pt x="1" y="43"/>
                    <a:pt x="0" y="42"/>
                    <a:pt x="0" y="41"/>
                  </a:cubicBezTo>
                  <a:close/>
                </a:path>
              </a:pathLst>
            </a:custGeom>
            <a:solidFill>
              <a:srgbClr val="E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52" name="Oval 887"/>
            <p:cNvSpPr>
              <a:spLocks noChangeArrowheads="1"/>
            </p:cNvSpPr>
            <p:nvPr/>
          </p:nvSpPr>
          <p:spPr bwMode="auto">
            <a:xfrm>
              <a:off x="8894763" y="5491163"/>
              <a:ext cx="47625" cy="47625"/>
            </a:xfrm>
            <a:prstGeom prst="ellipse">
              <a:avLst/>
            </a:prstGeom>
            <a:solidFill>
              <a:srgbClr val="EF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53" name="Freeform 888"/>
            <p:cNvSpPr>
              <a:spLocks/>
            </p:cNvSpPr>
            <p:nvPr/>
          </p:nvSpPr>
          <p:spPr bwMode="auto">
            <a:xfrm>
              <a:off x="8872538" y="5545138"/>
              <a:ext cx="92075" cy="203200"/>
            </a:xfrm>
            <a:custGeom>
              <a:avLst/>
              <a:gdLst>
                <a:gd name="T0" fmla="*/ 0 w 29"/>
                <a:gd name="T1" fmla="*/ 5 h 64"/>
                <a:gd name="T2" fmla="*/ 6 w 29"/>
                <a:gd name="T3" fmla="*/ 0 h 64"/>
                <a:gd name="T4" fmla="*/ 23 w 29"/>
                <a:gd name="T5" fmla="*/ 0 h 64"/>
                <a:gd name="T6" fmla="*/ 29 w 29"/>
                <a:gd name="T7" fmla="*/ 5 h 64"/>
                <a:gd name="T8" fmla="*/ 29 w 29"/>
                <a:gd name="T9" fmla="*/ 26 h 64"/>
                <a:gd name="T10" fmla="*/ 26 w 29"/>
                <a:gd name="T11" fmla="*/ 29 h 64"/>
                <a:gd name="T12" fmla="*/ 23 w 29"/>
                <a:gd name="T13" fmla="*/ 26 h 64"/>
                <a:gd name="T14" fmla="*/ 23 w 29"/>
                <a:gd name="T15" fmla="*/ 8 h 64"/>
                <a:gd name="T16" fmla="*/ 23 w 29"/>
                <a:gd name="T17" fmla="*/ 8 h 64"/>
                <a:gd name="T18" fmla="*/ 23 w 29"/>
                <a:gd name="T19" fmla="*/ 61 h 64"/>
                <a:gd name="T20" fmla="*/ 23 w 29"/>
                <a:gd name="T21" fmla="*/ 61 h 64"/>
                <a:gd name="T22" fmla="*/ 19 w 29"/>
                <a:gd name="T23" fmla="*/ 64 h 64"/>
                <a:gd name="T24" fmla="*/ 16 w 29"/>
                <a:gd name="T25" fmla="*/ 61 h 64"/>
                <a:gd name="T26" fmla="*/ 16 w 29"/>
                <a:gd name="T27" fmla="*/ 61 h 64"/>
                <a:gd name="T28" fmla="*/ 16 w 29"/>
                <a:gd name="T29" fmla="*/ 31 h 64"/>
                <a:gd name="T30" fmla="*/ 13 w 29"/>
                <a:gd name="T31" fmla="*/ 31 h 64"/>
                <a:gd name="T32" fmla="*/ 13 w 29"/>
                <a:gd name="T33" fmla="*/ 61 h 64"/>
                <a:gd name="T34" fmla="*/ 13 w 29"/>
                <a:gd name="T35" fmla="*/ 61 h 64"/>
                <a:gd name="T36" fmla="*/ 10 w 29"/>
                <a:gd name="T37" fmla="*/ 64 h 64"/>
                <a:gd name="T38" fmla="*/ 6 w 29"/>
                <a:gd name="T39" fmla="*/ 61 h 64"/>
                <a:gd name="T40" fmla="*/ 6 w 29"/>
                <a:gd name="T41" fmla="*/ 61 h 64"/>
                <a:gd name="T42" fmla="*/ 6 w 29"/>
                <a:gd name="T43" fmla="*/ 8 h 64"/>
                <a:gd name="T44" fmla="*/ 6 w 29"/>
                <a:gd name="T45" fmla="*/ 8 h 64"/>
                <a:gd name="T46" fmla="*/ 6 w 29"/>
                <a:gd name="T47" fmla="*/ 26 h 64"/>
                <a:gd name="T48" fmla="*/ 3 w 29"/>
                <a:gd name="T49" fmla="*/ 29 h 64"/>
                <a:gd name="T50" fmla="*/ 0 w 29"/>
                <a:gd name="T51" fmla="*/ 26 h 64"/>
                <a:gd name="T52" fmla="*/ 0 w 29"/>
                <a:gd name="T5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64">
                  <a:moveTo>
                    <a:pt x="0" y="5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21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9" y="26"/>
                    <a:pt x="29" y="26"/>
                  </a:cubicBezTo>
                  <a:cubicBezTo>
                    <a:pt x="29" y="27"/>
                    <a:pt x="28" y="29"/>
                    <a:pt x="26" y="29"/>
                  </a:cubicBezTo>
                  <a:cubicBezTo>
                    <a:pt x="25" y="29"/>
                    <a:pt x="23" y="27"/>
                    <a:pt x="23" y="26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3"/>
                    <a:pt x="21" y="64"/>
                    <a:pt x="19" y="64"/>
                  </a:cubicBezTo>
                  <a:cubicBezTo>
                    <a:pt x="17" y="64"/>
                    <a:pt x="16" y="63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3"/>
                    <a:pt x="12" y="64"/>
                    <a:pt x="10" y="64"/>
                  </a:cubicBezTo>
                  <a:cubicBezTo>
                    <a:pt x="8" y="64"/>
                    <a:pt x="6" y="63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4" y="29"/>
                    <a:pt x="3" y="29"/>
                  </a:cubicBezTo>
                  <a:cubicBezTo>
                    <a:pt x="1" y="29"/>
                    <a:pt x="0" y="27"/>
                    <a:pt x="0" y="26"/>
                  </a:cubicBezTo>
                  <a:cubicBezTo>
                    <a:pt x="0" y="26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EF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54" name="Oval 889"/>
            <p:cNvSpPr>
              <a:spLocks noChangeArrowheads="1"/>
            </p:cNvSpPr>
            <p:nvPr/>
          </p:nvSpPr>
          <p:spPr bwMode="auto">
            <a:xfrm>
              <a:off x="9218613" y="5491163"/>
              <a:ext cx="47625" cy="47625"/>
            </a:xfrm>
            <a:prstGeom prst="ellipse">
              <a:avLst/>
            </a:prstGeom>
            <a:solidFill>
              <a:srgbClr val="EF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55" name="Freeform 890"/>
            <p:cNvSpPr>
              <a:spLocks/>
            </p:cNvSpPr>
            <p:nvPr/>
          </p:nvSpPr>
          <p:spPr bwMode="auto">
            <a:xfrm>
              <a:off x="9196388" y="5545138"/>
              <a:ext cx="92075" cy="203200"/>
            </a:xfrm>
            <a:custGeom>
              <a:avLst/>
              <a:gdLst>
                <a:gd name="T0" fmla="*/ 0 w 29"/>
                <a:gd name="T1" fmla="*/ 5 h 64"/>
                <a:gd name="T2" fmla="*/ 6 w 29"/>
                <a:gd name="T3" fmla="*/ 0 h 64"/>
                <a:gd name="T4" fmla="*/ 24 w 29"/>
                <a:gd name="T5" fmla="*/ 0 h 64"/>
                <a:gd name="T6" fmla="*/ 29 w 29"/>
                <a:gd name="T7" fmla="*/ 5 h 64"/>
                <a:gd name="T8" fmla="*/ 29 w 29"/>
                <a:gd name="T9" fmla="*/ 26 h 64"/>
                <a:gd name="T10" fmla="*/ 26 w 29"/>
                <a:gd name="T11" fmla="*/ 29 h 64"/>
                <a:gd name="T12" fmla="*/ 24 w 29"/>
                <a:gd name="T13" fmla="*/ 26 h 64"/>
                <a:gd name="T14" fmla="*/ 24 w 29"/>
                <a:gd name="T15" fmla="*/ 8 h 64"/>
                <a:gd name="T16" fmla="*/ 23 w 29"/>
                <a:gd name="T17" fmla="*/ 8 h 64"/>
                <a:gd name="T18" fmla="*/ 23 w 29"/>
                <a:gd name="T19" fmla="*/ 61 h 64"/>
                <a:gd name="T20" fmla="*/ 23 w 29"/>
                <a:gd name="T21" fmla="*/ 61 h 64"/>
                <a:gd name="T22" fmla="*/ 20 w 29"/>
                <a:gd name="T23" fmla="*/ 64 h 64"/>
                <a:gd name="T24" fmla="*/ 16 w 29"/>
                <a:gd name="T25" fmla="*/ 61 h 64"/>
                <a:gd name="T26" fmla="*/ 16 w 29"/>
                <a:gd name="T27" fmla="*/ 61 h 64"/>
                <a:gd name="T28" fmla="*/ 16 w 29"/>
                <a:gd name="T29" fmla="*/ 31 h 64"/>
                <a:gd name="T30" fmla="*/ 13 w 29"/>
                <a:gd name="T31" fmla="*/ 31 h 64"/>
                <a:gd name="T32" fmla="*/ 13 w 29"/>
                <a:gd name="T33" fmla="*/ 61 h 64"/>
                <a:gd name="T34" fmla="*/ 13 w 29"/>
                <a:gd name="T35" fmla="*/ 61 h 64"/>
                <a:gd name="T36" fmla="*/ 10 w 29"/>
                <a:gd name="T37" fmla="*/ 64 h 64"/>
                <a:gd name="T38" fmla="*/ 7 w 29"/>
                <a:gd name="T39" fmla="*/ 61 h 64"/>
                <a:gd name="T40" fmla="*/ 7 w 29"/>
                <a:gd name="T41" fmla="*/ 61 h 64"/>
                <a:gd name="T42" fmla="*/ 7 w 29"/>
                <a:gd name="T43" fmla="*/ 8 h 64"/>
                <a:gd name="T44" fmla="*/ 6 w 29"/>
                <a:gd name="T45" fmla="*/ 8 h 64"/>
                <a:gd name="T46" fmla="*/ 6 w 29"/>
                <a:gd name="T47" fmla="*/ 26 h 64"/>
                <a:gd name="T48" fmla="*/ 3 w 29"/>
                <a:gd name="T49" fmla="*/ 29 h 64"/>
                <a:gd name="T50" fmla="*/ 0 w 29"/>
                <a:gd name="T51" fmla="*/ 26 h 64"/>
                <a:gd name="T52" fmla="*/ 0 w 29"/>
                <a:gd name="T5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64">
                  <a:moveTo>
                    <a:pt x="0" y="5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21" y="0"/>
                    <a:pt x="24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9" y="26"/>
                    <a:pt x="29" y="26"/>
                  </a:cubicBezTo>
                  <a:cubicBezTo>
                    <a:pt x="29" y="27"/>
                    <a:pt x="28" y="29"/>
                    <a:pt x="26" y="29"/>
                  </a:cubicBezTo>
                  <a:cubicBezTo>
                    <a:pt x="25" y="29"/>
                    <a:pt x="24" y="27"/>
                    <a:pt x="24" y="2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3"/>
                    <a:pt x="21" y="64"/>
                    <a:pt x="20" y="64"/>
                  </a:cubicBezTo>
                  <a:cubicBezTo>
                    <a:pt x="18" y="64"/>
                    <a:pt x="16" y="63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3"/>
                    <a:pt x="12" y="64"/>
                    <a:pt x="10" y="64"/>
                  </a:cubicBezTo>
                  <a:cubicBezTo>
                    <a:pt x="8" y="64"/>
                    <a:pt x="7" y="63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9"/>
                    <a:pt x="3" y="29"/>
                  </a:cubicBezTo>
                  <a:cubicBezTo>
                    <a:pt x="2" y="29"/>
                    <a:pt x="0" y="27"/>
                    <a:pt x="0" y="26"/>
                  </a:cubicBezTo>
                  <a:cubicBezTo>
                    <a:pt x="0" y="26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EF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6514048" y="5542463"/>
            <a:ext cx="2732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Повече възможности за свързване </a:t>
            </a:r>
          </a:p>
          <a:p>
            <a:pPr algn="ctr"/>
            <a:r>
              <a:rPr lang="bg-BG" sz="1200" dirty="0">
                <a:latin typeface="Univers for KPMG Light" pitchFamily="34" charset="0"/>
                <a:cs typeface="Arial" panose="020B0604020202020204" pitchFamily="34" charset="0"/>
              </a:rPr>
              <a:t>и самоорганизация</a:t>
            </a:r>
            <a:endParaRPr lang="en-US" sz="1200" dirty="0">
              <a:latin typeface="Univers for KPMG Ligh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GB" dirty="0"/>
          </a:p>
        </p:txBody>
      </p:sp>
      <p:sp>
        <p:nvSpPr>
          <p:cNvPr id="174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0489" y="3592083"/>
            <a:ext cx="3588399" cy="1056117"/>
          </a:xfrm>
        </p:spPr>
        <p:txBody>
          <a:bodyPr/>
          <a:lstStyle/>
          <a:p>
            <a:r>
              <a:rPr lang="bg-BG" sz="1800" dirty="0" smtClean="0"/>
              <a:t>Ива Тодорова</a:t>
            </a:r>
          </a:p>
          <a:p>
            <a:r>
              <a:rPr lang="bg-BG" sz="1800" dirty="0" smtClean="0"/>
              <a:t>Директор, Публичен сектор</a:t>
            </a:r>
          </a:p>
          <a:p>
            <a:r>
              <a:rPr lang="bg-BG" sz="1800" dirty="0" smtClean="0"/>
              <a:t>КПМГ България ООД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974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3050" y="4763250"/>
            <a:ext cx="4013350" cy="1517654"/>
          </a:xfrm>
        </p:spPr>
        <p:txBody>
          <a:bodyPr anchor="b">
            <a:normAutofit/>
          </a:bodyPr>
          <a:lstStyle/>
          <a:p>
            <a:r>
              <a:rPr lang="ru-RU" dirty="0"/>
              <a:t>© </a:t>
            </a:r>
            <a:r>
              <a:rPr lang="en-US" dirty="0" smtClean="0"/>
              <a:t>201</a:t>
            </a:r>
            <a:r>
              <a:rPr lang="bg-BG" dirty="0" smtClean="0"/>
              <a:t>5</a:t>
            </a:r>
            <a:r>
              <a:rPr lang="en-US" dirty="0" smtClean="0"/>
              <a:t> </a:t>
            </a:r>
            <a:r>
              <a:rPr lang="ru-RU" dirty="0" smtClean="0"/>
              <a:t>КПМГ </a:t>
            </a:r>
            <a:r>
              <a:rPr lang="ru-RU" dirty="0"/>
              <a:t>България ООД, българско дружество с ограничена отговорност и фирма-членка на КПМГ мрежата от независими фирми-членки, асоциирани с КПМГ Интернешънъл Кооператив („КПМГ Интернешънъл”), швейцарско юридическо лице. Всички права запазени. </a:t>
            </a:r>
            <a:r>
              <a:rPr lang="ru-RU" dirty="0" smtClean="0"/>
              <a:t>Отпечатано в </a:t>
            </a:r>
            <a:r>
              <a:rPr lang="ru-RU" dirty="0"/>
              <a:t>България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  <a:p>
            <a:r>
              <a:rPr lang="bg-BG" dirty="0"/>
              <a:t>Името, логото и слоганът </a:t>
            </a:r>
            <a:r>
              <a:rPr lang="ru-RU" dirty="0"/>
              <a:t>„</a:t>
            </a:r>
            <a:r>
              <a:rPr lang="en-GB" dirty="0" smtClean="0"/>
              <a:t>cutting </a:t>
            </a:r>
            <a:r>
              <a:rPr lang="en-GB" dirty="0"/>
              <a:t>through complexity” </a:t>
            </a:r>
            <a:r>
              <a:rPr lang="bg-BG" dirty="0"/>
              <a:t>на </a:t>
            </a:r>
            <a:r>
              <a:rPr lang="en-GB" dirty="0"/>
              <a:t>KPMG </a:t>
            </a:r>
            <a:r>
              <a:rPr lang="bg-BG" dirty="0"/>
              <a:t>са регистрирани търговски марки или търговски марки на КПМГ Интернешънъл Кооператив („КПМГ Интернешънъл”).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KPMG TALKBOOK A4 BG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600" b="1" i="0" u="sng" strike="noStrike" kern="1200" cap="none" spc="0" normalizeH="0" baseline="0" noProof="0" dirty="0" smtClean="0">
            <a:ln>
              <a:noFill/>
            </a:ln>
            <a:solidFill>
              <a:srgbClr val="00338D"/>
            </a:solidFill>
            <a:effectLst/>
            <a:uLnTx/>
            <a:uFillTx/>
            <a:latin typeface="Arial"/>
            <a:ea typeface="+mn-ea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1_KPMG TALKBOOK A4 BG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600" b="1" i="0" u="sng" strike="noStrike" kern="1200" cap="none" spc="0" normalizeH="0" baseline="0" noProof="0" dirty="0" smtClean="0">
            <a:ln>
              <a:noFill/>
            </a:ln>
            <a:solidFill>
              <a:srgbClr val="00338D"/>
            </a:solidFill>
            <a:effectLst/>
            <a:uLnTx/>
            <a:uFillTx/>
            <a:latin typeface="Arial"/>
            <a:ea typeface="+mn-ea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3.xml><?xml version="1.0" encoding="utf-8"?>
<a:theme xmlns:a="http://schemas.openxmlformats.org/drawingml/2006/main" name="3_KPMG TALKBOOK A4 BG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600" b="1" i="0" u="sng" strike="noStrike" kern="1200" cap="none" spc="0" normalizeH="0" baseline="0" noProof="0" dirty="0" smtClean="0">
            <a:ln>
              <a:noFill/>
            </a:ln>
            <a:solidFill>
              <a:srgbClr val="00338D"/>
            </a:solidFill>
            <a:effectLst/>
            <a:uLnTx/>
            <a:uFillTx/>
            <a:latin typeface="Arial"/>
            <a:ea typeface="+mn-ea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18791</TotalTime>
  <Words>362</Words>
  <Application>Microsoft Office PowerPoint</Application>
  <PresentationFormat>A4 Paper (210x297 mm)</PresentationFormat>
  <Paragraphs>74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KPMG TALKBOOK A4 BG</vt:lpstr>
      <vt:lpstr>1_KPMG TALKBOOK A4 BG</vt:lpstr>
      <vt:lpstr>3_KPMG TALKBOOK A4 BG</vt:lpstr>
      <vt:lpstr>PowerPoint Presentation</vt:lpstr>
      <vt:lpstr>Проект „Модернизиране на организацията и функционирането на НСИ“</vt:lpstr>
      <vt:lpstr>Ползи </vt:lpstr>
      <vt:lpstr>Мерки за изпълнение на модела за организационно оптимизиране</vt:lpstr>
      <vt:lpstr>Предизвикателства  Управление на промяната </vt:lpstr>
      <vt:lpstr>Предизвикателства  Глобални тенденции до 2030</vt:lpstr>
      <vt:lpstr>Благодаря за вниманието!</vt:lpstr>
      <vt:lpstr>PowerPoint Presentation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Talkbook template</dc:title>
  <dc:creator>inmaneva</dc:creator>
  <cp:lastModifiedBy>Lubomir Blatski</cp:lastModifiedBy>
  <cp:revision>2040</cp:revision>
  <cp:lastPrinted>2015-06-17T12:54:22Z</cp:lastPrinted>
  <dcterms:created xsi:type="dcterms:W3CDTF">2011-12-15T07:59:19Z</dcterms:created>
  <dcterms:modified xsi:type="dcterms:W3CDTF">2015-11-03T09:23:57Z</dcterms:modified>
</cp:coreProperties>
</file>